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440" r:id="rId4"/>
    <p:sldId id="455" r:id="rId5"/>
    <p:sldId id="462" r:id="rId6"/>
    <p:sldId id="456" r:id="rId7"/>
    <p:sldId id="457" r:id="rId8"/>
    <p:sldId id="458" r:id="rId9"/>
    <p:sldId id="459" r:id="rId10"/>
    <p:sldId id="460" r:id="rId1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13E13-BAA7-4B62-972F-86560D27644C}" type="datetimeFigureOut">
              <a:rPr lang="nl-BE" smtClean="0"/>
              <a:t>30/01/2024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9C16-01AE-4E9C-9C6A-1643B1368243}" type="slidenum">
              <a:rPr lang="nl-BE" smtClean="0"/>
              <a:t>‹nr.›</a:t>
            </a:fld>
            <a:endParaRPr lang="nl-BE"/>
          </a:p>
        </p:txBody>
      </p:sp>
    </p:spTree>
    <p:extLst>
      <p:ext uri="{BB962C8B-B14F-4D97-AF65-F5344CB8AC3E}">
        <p14:creationId xmlns:p14="http://schemas.microsoft.com/office/powerpoint/2010/main" val="64085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5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13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r>
              <a:rPr lang="nl-BE" sz="1200" b="1" i="0" kern="1200" dirty="0">
                <a:solidFill>
                  <a:schemeClr val="tx1"/>
                </a:solidFill>
                <a:effectLst/>
                <a:latin typeface="+mn-lt"/>
                <a:ea typeface="+mn-ea"/>
                <a:cs typeface="+mn-cs"/>
              </a:rPr>
              <a:t>Voorbeeld 1: Sint-Jozefcollege Torhout/</a:t>
            </a:r>
            <a:r>
              <a:rPr lang="nl-BE" sz="1200" b="1" i="0" kern="1200" dirty="0" err="1">
                <a:solidFill>
                  <a:schemeClr val="tx1"/>
                </a:solidFill>
                <a:effectLst/>
                <a:latin typeface="+mn-lt"/>
                <a:ea typeface="+mn-ea"/>
                <a:cs typeface="+mn-cs"/>
              </a:rPr>
              <a:t>Collège</a:t>
            </a:r>
            <a:r>
              <a:rPr lang="nl-BE" sz="1200" b="1" i="0" kern="1200" dirty="0">
                <a:solidFill>
                  <a:schemeClr val="tx1"/>
                </a:solidFill>
                <a:effectLst/>
                <a:latin typeface="+mn-lt"/>
                <a:ea typeface="+mn-ea"/>
                <a:cs typeface="+mn-cs"/>
              </a:rPr>
              <a:t> Bellevue Dinant</a:t>
            </a:r>
          </a:p>
          <a:p>
            <a:r>
              <a:rPr lang="nl-BE" sz="1200" b="0" i="0" kern="1200" dirty="0">
                <a:solidFill>
                  <a:schemeClr val="tx1"/>
                </a:solidFill>
                <a:effectLst/>
                <a:latin typeface="+mn-lt"/>
                <a:ea typeface="+mn-ea"/>
                <a:cs typeface="+mn-cs"/>
              </a:rPr>
              <a:t>Wat gebeurt er als leerlingen van het Sint-Jozefcollege in Torhout gepaard worden met het </a:t>
            </a:r>
            <a:r>
              <a:rPr lang="nl-BE" sz="1200" b="0" i="0" kern="1200" dirty="0" err="1">
                <a:solidFill>
                  <a:schemeClr val="tx1"/>
                </a:solidFill>
                <a:effectLst/>
                <a:latin typeface="+mn-lt"/>
                <a:ea typeface="+mn-ea"/>
                <a:cs typeface="+mn-cs"/>
              </a:rPr>
              <a:t>Collège</a:t>
            </a:r>
            <a:r>
              <a:rPr lang="nl-BE" sz="1200" b="0" i="0" kern="1200" dirty="0">
                <a:solidFill>
                  <a:schemeClr val="tx1"/>
                </a:solidFill>
                <a:effectLst/>
                <a:latin typeface="+mn-lt"/>
                <a:ea typeface="+mn-ea"/>
                <a:cs typeface="+mn-cs"/>
              </a:rPr>
              <a:t> Bellevue van Dinant? Blijvende vriendschappen! De scholen organiseerden een ontmoeting met als thema de Slag van </a:t>
            </a:r>
            <a:r>
              <a:rPr lang="nl-BE" sz="1200" b="0" i="0" kern="1200" dirty="0" err="1">
                <a:solidFill>
                  <a:schemeClr val="tx1"/>
                </a:solidFill>
                <a:effectLst/>
                <a:latin typeface="+mn-lt"/>
                <a:ea typeface="+mn-ea"/>
                <a:cs typeface="+mn-cs"/>
              </a:rPr>
              <a:t>Passendaele</a:t>
            </a:r>
            <a:r>
              <a:rPr lang="nl-BE" sz="1200" b="0" i="0" kern="1200" dirty="0">
                <a:solidFill>
                  <a:schemeClr val="tx1"/>
                </a:solidFill>
                <a:effectLst/>
                <a:latin typeface="+mn-lt"/>
                <a:ea typeface="+mn-ea"/>
                <a:cs typeface="+mn-cs"/>
              </a:rPr>
              <a:t> in 1917. De jongeren maakten in Ieper onder andere samen kleibeeldjes voor het </a:t>
            </a:r>
            <a:r>
              <a:rPr lang="nl-BE" sz="1200" b="0" i="0" kern="1200" dirty="0" err="1">
                <a:solidFill>
                  <a:schemeClr val="tx1"/>
                </a:solidFill>
                <a:effectLst/>
                <a:latin typeface="+mn-lt"/>
                <a:ea typeface="+mn-ea"/>
                <a:cs typeface="+mn-cs"/>
              </a:rPr>
              <a:t>Coming</a:t>
            </a:r>
            <a:r>
              <a:rPr lang="nl-BE" sz="1200" b="0" i="0" kern="1200" dirty="0">
                <a:solidFill>
                  <a:schemeClr val="tx1"/>
                </a:solidFill>
                <a:effectLst/>
                <a:latin typeface="+mn-lt"/>
                <a:ea typeface="+mn-ea"/>
                <a:cs typeface="+mn-cs"/>
              </a:rPr>
              <a:t> World </a:t>
            </a:r>
            <a:r>
              <a:rPr lang="nl-BE" sz="1200" b="0" i="0" kern="1200" dirty="0" err="1">
                <a:solidFill>
                  <a:schemeClr val="tx1"/>
                </a:solidFill>
                <a:effectLst/>
                <a:latin typeface="+mn-lt"/>
                <a:ea typeface="+mn-ea"/>
                <a:cs typeface="+mn-cs"/>
              </a:rPr>
              <a:t>Remember</a:t>
            </a:r>
            <a:r>
              <a:rPr lang="nl-BE" sz="1200" b="0" i="0" kern="1200" dirty="0">
                <a:solidFill>
                  <a:schemeClr val="tx1"/>
                </a:solidFill>
                <a:effectLst/>
                <a:latin typeface="+mn-lt"/>
                <a:ea typeface="+mn-ea"/>
                <a:cs typeface="+mn-cs"/>
              </a:rPr>
              <a:t> Me-project dat slachtoffers van de Eerste Wereldoorlog herdenkt.</a:t>
            </a:r>
          </a:p>
          <a:p>
            <a:r>
              <a:rPr lang="nl-BE" sz="1200" b="0" i="0" kern="1200" dirty="0">
                <a:solidFill>
                  <a:schemeClr val="tx1"/>
                </a:solidFill>
                <a:effectLst/>
                <a:latin typeface="+mn-lt"/>
                <a:ea typeface="+mn-ea"/>
                <a:cs typeface="+mn-cs"/>
              </a:rPr>
              <a:t>Er was ook een lichtere noot met onder andere boerengolf en volksdansen. De scholieren scherpten hun spreekdurf aan en kregen een positief beeld van de andere gemeenschap. Voor leerlingen en ouders was dit een verrijkende ervaring die hun een bredere kijk gaf. En ook de leerkrachten deden inspiratie op in de andere gemeenschap, onder andere voor het aanleren van een vreemde taal.</a:t>
            </a:r>
          </a:p>
          <a:p>
            <a:endParaRPr lang="nl-BE" sz="1200" b="0" i="0" kern="1200" dirty="0">
              <a:solidFill>
                <a:schemeClr val="tx1"/>
              </a:solidFill>
              <a:effectLst/>
              <a:latin typeface="+mn-lt"/>
              <a:ea typeface="+mn-ea"/>
              <a:cs typeface="+mn-cs"/>
            </a:endParaRPr>
          </a:p>
          <a:p>
            <a:r>
              <a:rPr lang="nl-BE" sz="1200" b="1" kern="1200" dirty="0">
                <a:solidFill>
                  <a:schemeClr val="tx1"/>
                </a:solidFill>
                <a:effectLst/>
                <a:latin typeface="+mn-lt"/>
                <a:ea typeface="+mn-ea"/>
                <a:cs typeface="+mn-cs"/>
              </a:rPr>
              <a:t>Voorbeeld 2: Uitwisseling Basisschool </a:t>
            </a:r>
            <a:r>
              <a:rPr lang="nl-BE" sz="1200" b="1" kern="1200" dirty="0" err="1">
                <a:solidFill>
                  <a:schemeClr val="tx1"/>
                </a:solidFill>
                <a:effectLst/>
                <a:latin typeface="+mn-lt"/>
                <a:ea typeface="+mn-ea"/>
                <a:cs typeface="+mn-cs"/>
              </a:rPr>
              <a:t>Qworzó</a:t>
            </a:r>
            <a:r>
              <a:rPr lang="nl-BE" sz="1200" b="1" kern="1200" dirty="0">
                <a:solidFill>
                  <a:schemeClr val="tx1"/>
                </a:solidFill>
                <a:effectLst/>
                <a:latin typeface="+mn-lt"/>
                <a:ea typeface="+mn-ea"/>
                <a:cs typeface="+mn-cs"/>
              </a:rPr>
              <a:t> in Merksplas &amp; Basisschool in </a:t>
            </a:r>
            <a:r>
              <a:rPr lang="nl-BE" sz="1200" b="1" kern="1200" dirty="0" err="1">
                <a:solidFill>
                  <a:schemeClr val="tx1"/>
                </a:solidFill>
                <a:effectLst/>
                <a:latin typeface="+mn-lt"/>
                <a:ea typeface="+mn-ea"/>
                <a:cs typeface="+mn-cs"/>
              </a:rPr>
              <a:t>Oreye</a:t>
            </a:r>
            <a:endParaRPr lang="nl-BE" sz="1200" b="1"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ICT maakt ontmoeting mogelijk, ook als je niet ter plekke kunt gaan. Een jaar lang communiceerden de leerlingen van de derde graad van basisschool </a:t>
            </a:r>
            <a:r>
              <a:rPr lang="nl-BE" sz="1200" b="0" i="0" kern="1200" dirty="0" err="1">
                <a:solidFill>
                  <a:schemeClr val="tx1"/>
                </a:solidFill>
                <a:effectLst/>
                <a:latin typeface="+mn-lt"/>
                <a:ea typeface="+mn-ea"/>
                <a:cs typeface="+mn-cs"/>
              </a:rPr>
              <a:t>Qworzó</a:t>
            </a:r>
            <a:r>
              <a:rPr lang="nl-BE" sz="1200" b="0" i="0" kern="1200" dirty="0">
                <a:solidFill>
                  <a:schemeClr val="tx1"/>
                </a:solidFill>
                <a:effectLst/>
                <a:latin typeface="+mn-lt"/>
                <a:ea typeface="+mn-ea"/>
                <a:cs typeface="+mn-cs"/>
              </a:rPr>
              <a:t> in Merksplas en de basisschool in </a:t>
            </a:r>
            <a:r>
              <a:rPr lang="nl-BE" sz="1200" b="0" i="0" kern="1200" dirty="0" err="1">
                <a:solidFill>
                  <a:schemeClr val="tx1"/>
                </a:solidFill>
                <a:effectLst/>
                <a:latin typeface="+mn-lt"/>
                <a:ea typeface="+mn-ea"/>
                <a:cs typeface="+mn-cs"/>
              </a:rPr>
              <a:t>Oreye</a:t>
            </a:r>
            <a:r>
              <a:rPr lang="nl-BE" sz="1200" b="0" i="0" kern="1200" dirty="0">
                <a:solidFill>
                  <a:schemeClr val="tx1"/>
                </a:solidFill>
                <a:effectLst/>
                <a:latin typeface="+mn-lt"/>
                <a:ea typeface="+mn-ea"/>
                <a:cs typeface="+mn-cs"/>
              </a:rPr>
              <a:t> via een blog en via individuele Skypesessies waar ze het Nederlands en het Frans oefenden door te posten over het dagelijks leven in hun school. De leerlingen konden zich zo een beeld vormen van het schoolleven in de andere taalgemeenschap.</a:t>
            </a:r>
          </a:p>
          <a:p>
            <a:r>
              <a:rPr lang="nl-BE" sz="1200" b="0" i="0" kern="1200" dirty="0">
                <a:solidFill>
                  <a:schemeClr val="tx1"/>
                </a:solidFill>
                <a:effectLst/>
                <a:latin typeface="+mn-lt"/>
                <a:ea typeface="+mn-ea"/>
                <a:cs typeface="+mn-cs"/>
              </a:rPr>
              <a:t>Hoe belangrijk deze digitale contacten ook waren, klap op de vuurpijl van dit project </a:t>
            </a:r>
            <a:r>
              <a:rPr lang="nl-BE" sz="1200" b="0" i="0" kern="1200" dirty="0" err="1">
                <a:solidFill>
                  <a:schemeClr val="tx1"/>
                </a:solidFill>
                <a:effectLst/>
                <a:latin typeface="+mn-lt"/>
                <a:ea typeface="+mn-ea"/>
                <a:cs typeface="+mn-cs"/>
              </a:rPr>
              <a:t>Belgian</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Friends</a:t>
            </a:r>
            <a:r>
              <a:rPr lang="nl-BE" sz="1200" b="0" i="0" kern="1200" dirty="0">
                <a:solidFill>
                  <a:schemeClr val="tx1"/>
                </a:solidFill>
                <a:effectLst/>
                <a:latin typeface="+mn-lt"/>
                <a:ea typeface="+mn-ea"/>
                <a:cs typeface="+mn-cs"/>
              </a:rPr>
              <a:t> 3.0. blijft toch de ontmoeting in het echte leven. De leerlingen maakten er samen een prachtige </a:t>
            </a:r>
            <a:r>
              <a:rPr lang="nl-BE" sz="1200" b="0" i="0" kern="1200" dirty="0" err="1">
                <a:solidFill>
                  <a:schemeClr val="tx1"/>
                </a:solidFill>
                <a:effectLst/>
                <a:latin typeface="+mn-lt"/>
                <a:ea typeface="+mn-ea"/>
                <a:cs typeface="+mn-cs"/>
              </a:rPr>
              <a:t>vriendendag</a:t>
            </a:r>
            <a:r>
              <a:rPr lang="nl-BE" sz="1200" b="0" i="0" kern="1200" dirty="0">
                <a:solidFill>
                  <a:schemeClr val="tx1"/>
                </a:solidFill>
                <a:effectLst/>
                <a:latin typeface="+mn-lt"/>
                <a:ea typeface="+mn-ea"/>
                <a:cs typeface="+mn-cs"/>
              </a:rPr>
              <a:t> van in Zutendaal, waar ze elkaars taal oefenden via een spel op het </a:t>
            </a:r>
            <a:r>
              <a:rPr lang="nl-BE" sz="1200" b="0" i="0" kern="1200" dirty="0" err="1">
                <a:solidFill>
                  <a:schemeClr val="tx1"/>
                </a:solidFill>
                <a:effectLst/>
                <a:latin typeface="+mn-lt"/>
                <a:ea typeface="+mn-ea"/>
                <a:cs typeface="+mn-cs"/>
              </a:rPr>
              <a:t>Blotevoetenpad</a:t>
            </a:r>
            <a:r>
              <a:rPr lang="nl-BE" sz="1200" b="0" i="0" kern="1200" dirty="0">
                <a:solidFill>
                  <a:schemeClr val="tx1"/>
                </a:solidFill>
                <a:effectLst/>
                <a:latin typeface="+mn-lt"/>
                <a:ea typeface="+mn-ea"/>
                <a:cs typeface="+mn-cs"/>
              </a:rPr>
              <a:t>. De scholen organiseerden deze uitwisseling al drie keer. Met blijvende gevolgen. Want tijdens de picknick werden al gsm-nummers uitgewisseld!</a:t>
            </a:r>
          </a:p>
          <a:p>
            <a:endParaRPr lang="nl-BE"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Exemple 1 : Sint-</a:t>
            </a:r>
            <a:r>
              <a:rPr lang="fr-FR" sz="1200" b="0" i="0" kern="1200" dirty="0" err="1">
                <a:solidFill>
                  <a:schemeClr val="tx1"/>
                </a:solidFill>
                <a:effectLst/>
                <a:latin typeface="+mn-lt"/>
                <a:ea typeface="+mn-ea"/>
                <a:cs typeface="+mn-cs"/>
              </a:rPr>
              <a:t>Jozefcollege</a:t>
            </a:r>
            <a:r>
              <a:rPr lang="fr-FR" sz="1200" b="0" i="0" kern="1200" dirty="0">
                <a:solidFill>
                  <a:schemeClr val="tx1"/>
                </a:solidFill>
                <a:effectLst/>
                <a:latin typeface="+mn-lt"/>
                <a:ea typeface="+mn-ea"/>
                <a:cs typeface="+mn-cs"/>
              </a:rPr>
              <a:t> Torhout / Collège Bellevue Dinant Que se passe-t-il lorsque les élèves du Sint-</a:t>
            </a:r>
            <a:r>
              <a:rPr lang="fr-FR" sz="1200" b="0" i="0" kern="1200" dirty="0" err="1">
                <a:solidFill>
                  <a:schemeClr val="tx1"/>
                </a:solidFill>
                <a:effectLst/>
                <a:latin typeface="+mn-lt"/>
                <a:ea typeface="+mn-ea"/>
                <a:cs typeface="+mn-cs"/>
              </a:rPr>
              <a:t>Jozefcollege</a:t>
            </a:r>
            <a:r>
              <a:rPr lang="fr-FR" sz="1200" b="0" i="0" kern="1200" dirty="0">
                <a:solidFill>
                  <a:schemeClr val="tx1"/>
                </a:solidFill>
                <a:effectLst/>
                <a:latin typeface="+mn-lt"/>
                <a:ea typeface="+mn-ea"/>
                <a:cs typeface="+mn-cs"/>
              </a:rPr>
              <a:t> à Torhout sont associés au Collège Bellevue de Dinant ? Des amitiés durables ! Les écoles ont organisé une rencontre sur le thème de la Bataille de </a:t>
            </a:r>
            <a:r>
              <a:rPr lang="fr-FR" sz="1200" b="0" i="0" kern="1200" dirty="0" err="1">
                <a:solidFill>
                  <a:schemeClr val="tx1"/>
                </a:solidFill>
                <a:effectLst/>
                <a:latin typeface="+mn-lt"/>
                <a:ea typeface="+mn-ea"/>
                <a:cs typeface="+mn-cs"/>
              </a:rPr>
              <a:t>Passchendaele</a:t>
            </a:r>
            <a:r>
              <a:rPr lang="fr-FR" sz="1200" b="0" i="0" kern="1200" dirty="0">
                <a:solidFill>
                  <a:schemeClr val="tx1"/>
                </a:solidFill>
                <a:effectLst/>
                <a:latin typeface="+mn-lt"/>
                <a:ea typeface="+mn-ea"/>
                <a:cs typeface="+mn-cs"/>
              </a:rPr>
              <a:t> en 1917. Les jeunes ont notamment créé ensemble des figurines en argile à Ypres pour le projet </a:t>
            </a:r>
            <a:r>
              <a:rPr lang="fr-FR" sz="1200" b="0" i="0" kern="1200" dirty="0" err="1">
                <a:solidFill>
                  <a:schemeClr val="tx1"/>
                </a:solidFill>
                <a:effectLst/>
                <a:latin typeface="+mn-lt"/>
                <a:ea typeface="+mn-ea"/>
                <a:cs typeface="+mn-cs"/>
              </a:rPr>
              <a:t>Coming</a:t>
            </a:r>
            <a:r>
              <a:rPr lang="fr-FR" sz="1200" b="0" i="0" kern="1200" dirty="0">
                <a:solidFill>
                  <a:schemeClr val="tx1"/>
                </a:solidFill>
                <a:effectLst/>
                <a:latin typeface="+mn-lt"/>
                <a:ea typeface="+mn-ea"/>
                <a:cs typeface="+mn-cs"/>
              </a:rPr>
              <a:t> World </a:t>
            </a:r>
            <a:r>
              <a:rPr lang="fr-FR" sz="1200" b="0" i="0" kern="1200" dirty="0" err="1">
                <a:solidFill>
                  <a:schemeClr val="tx1"/>
                </a:solidFill>
                <a:effectLst/>
                <a:latin typeface="+mn-lt"/>
                <a:ea typeface="+mn-ea"/>
                <a:cs typeface="+mn-cs"/>
              </a:rPr>
              <a:t>Remember</a:t>
            </a:r>
            <a:r>
              <a:rPr lang="fr-FR" sz="1200" b="0" i="0" kern="1200" dirty="0">
                <a:solidFill>
                  <a:schemeClr val="tx1"/>
                </a:solidFill>
                <a:effectLst/>
                <a:latin typeface="+mn-lt"/>
                <a:ea typeface="+mn-ea"/>
                <a:cs typeface="+mn-cs"/>
              </a:rPr>
              <a:t> Me, qui commémore les victimes de la Première Guerre mondiale. Il y avait aussi une touche plus légère avec, entre autres, du golf paysan et des danses folkloriques. Les élèves ont renforcé leur audace en parlant et ont obtenu une image positive de l'autre communauté. Pour les élèves et les parents, ce fut une expérience enrichissante qui leur a donné une perspective plus large. Les enseignants ont également puisé de l'inspiration dans l'autre communauté, notamment pour l'apprentissage d'une langue étrangère.</a:t>
            </a:r>
          </a:p>
          <a:p>
            <a:r>
              <a:rPr lang="fr-FR" sz="1200" b="0" i="0" kern="1200" dirty="0">
                <a:solidFill>
                  <a:schemeClr val="tx1"/>
                </a:solidFill>
                <a:effectLst/>
                <a:latin typeface="+mn-lt"/>
                <a:ea typeface="+mn-ea"/>
                <a:cs typeface="+mn-cs"/>
              </a:rPr>
              <a:t>Exemple 2 : Échange entre l'école primaire </a:t>
            </a:r>
            <a:r>
              <a:rPr lang="fr-FR" sz="1200" b="0" i="0" kern="1200" dirty="0" err="1">
                <a:solidFill>
                  <a:schemeClr val="tx1"/>
                </a:solidFill>
                <a:effectLst/>
                <a:latin typeface="+mn-lt"/>
                <a:ea typeface="+mn-ea"/>
                <a:cs typeface="+mn-cs"/>
              </a:rPr>
              <a:t>Qworzó</a:t>
            </a:r>
            <a:r>
              <a:rPr lang="fr-FR" sz="1200" b="0" i="0" kern="1200" dirty="0">
                <a:solidFill>
                  <a:schemeClr val="tx1"/>
                </a:solidFill>
                <a:effectLst/>
                <a:latin typeface="+mn-lt"/>
                <a:ea typeface="+mn-ea"/>
                <a:cs typeface="+mn-cs"/>
              </a:rPr>
              <a:t> à Merksplas et l'école primaire à </a:t>
            </a:r>
            <a:r>
              <a:rPr lang="fr-FR" sz="1200" b="0" i="0" kern="1200" dirty="0" err="1">
                <a:solidFill>
                  <a:schemeClr val="tx1"/>
                </a:solidFill>
                <a:effectLst/>
                <a:latin typeface="+mn-lt"/>
                <a:ea typeface="+mn-ea"/>
                <a:cs typeface="+mn-cs"/>
              </a:rPr>
              <a:t>Oreye</a:t>
            </a:r>
            <a:r>
              <a:rPr lang="fr-FR" sz="1200" b="0" i="0" kern="1200" dirty="0">
                <a:solidFill>
                  <a:schemeClr val="tx1"/>
                </a:solidFill>
                <a:effectLst/>
                <a:latin typeface="+mn-lt"/>
                <a:ea typeface="+mn-ea"/>
                <a:cs typeface="+mn-cs"/>
              </a:rPr>
              <a:t> Les technologies de l'information permettent les rencontres, même si vous ne pouvez pas vous rendre sur place. Pendant un an, les élèves du troisième cycle de l'école primaire </a:t>
            </a:r>
            <a:r>
              <a:rPr lang="fr-FR" sz="1200" b="0" i="0" kern="1200" dirty="0" err="1">
                <a:solidFill>
                  <a:schemeClr val="tx1"/>
                </a:solidFill>
                <a:effectLst/>
                <a:latin typeface="+mn-lt"/>
                <a:ea typeface="+mn-ea"/>
                <a:cs typeface="+mn-cs"/>
              </a:rPr>
              <a:t>Qworzó</a:t>
            </a:r>
            <a:r>
              <a:rPr lang="fr-FR" sz="1200" b="0" i="0" kern="1200" dirty="0">
                <a:solidFill>
                  <a:schemeClr val="tx1"/>
                </a:solidFill>
                <a:effectLst/>
                <a:latin typeface="+mn-lt"/>
                <a:ea typeface="+mn-ea"/>
                <a:cs typeface="+mn-cs"/>
              </a:rPr>
              <a:t> à Merksplas et de l'école primaire à </a:t>
            </a:r>
            <a:r>
              <a:rPr lang="fr-FR" sz="1200" b="0" i="0" kern="1200" dirty="0" err="1">
                <a:solidFill>
                  <a:schemeClr val="tx1"/>
                </a:solidFill>
                <a:effectLst/>
                <a:latin typeface="+mn-lt"/>
                <a:ea typeface="+mn-ea"/>
                <a:cs typeface="+mn-cs"/>
              </a:rPr>
              <a:t>Oreye</a:t>
            </a:r>
            <a:r>
              <a:rPr lang="fr-FR" sz="1200" b="0" i="0" kern="1200" dirty="0">
                <a:solidFill>
                  <a:schemeClr val="tx1"/>
                </a:solidFill>
                <a:effectLst/>
                <a:latin typeface="+mn-lt"/>
                <a:ea typeface="+mn-ea"/>
                <a:cs typeface="+mn-cs"/>
              </a:rPr>
              <a:t> ont communiqué via un blog et des sessions Skype individuelles où ils pratiquaient le néerlandais et le français en partageant des informations sur la vie quotidienne dans leur école. Les élèves ont ainsi pu se faire une idée de la vie scolaire dans l'autre communauté linguistique. Bien que ces contacts numériques aient été importants, le point culminant du projet </a:t>
            </a:r>
            <a:r>
              <a:rPr lang="fr-FR" sz="1200" b="0" i="0" kern="1200" dirty="0" err="1">
                <a:solidFill>
                  <a:schemeClr val="tx1"/>
                </a:solidFill>
                <a:effectLst/>
                <a:latin typeface="+mn-lt"/>
                <a:ea typeface="+mn-ea"/>
                <a:cs typeface="+mn-cs"/>
              </a:rPr>
              <a:t>Belgian</a:t>
            </a:r>
            <a:r>
              <a:rPr lang="fr-FR" sz="1200" b="0" i="0" kern="1200" dirty="0">
                <a:solidFill>
                  <a:schemeClr val="tx1"/>
                </a:solidFill>
                <a:effectLst/>
                <a:latin typeface="+mn-lt"/>
                <a:ea typeface="+mn-ea"/>
                <a:cs typeface="+mn-cs"/>
              </a:rPr>
              <a:t> Friends 3.0 reste la rencontre en personne. Les élèves ont passé une magnifique journée d'amitié à Zutendaal, où ils ont pratiqué la langue de l'autre à travers un jeu sur le sentier pieds nus. Les écoles ont organisé cet échange trois fois déjà, avec des conséquences durables. Car pendant le pique-nique, des numéros de téléphone ont déjà été échangés !</a:t>
            </a:r>
          </a:p>
          <a:p>
            <a:endParaRPr lang="nl-BE" sz="1200" b="0" i="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33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0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73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projecten per school zijn mogelijk </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62A9-9E88-4EFB-9D82-E63F5DF74D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51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89394-9543-46EE-B564-016FB0056C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CFB3ED98-234B-441A-AAD3-69C93C939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CDB87D37-9974-440D-B291-821E64D2096C}"/>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5" name="Tijdelijke aanduiding voor voettekst 4">
            <a:extLst>
              <a:ext uri="{FF2B5EF4-FFF2-40B4-BE49-F238E27FC236}">
                <a16:creationId xmlns:a16="http://schemas.microsoft.com/office/drawing/2014/main" id="{B2BBF273-8ABB-4BC6-B643-720AA64B6B5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F7DBDDA-2F08-478E-ADEE-80A23A4391BD}"/>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110516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970AF-164E-4BF6-8EEC-9B18C367EF1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D37A31B-766D-45FB-95AB-CAFBF9293D7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BC9F14E-8D2A-449A-AD58-BF2A3356F4A8}"/>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5" name="Tijdelijke aanduiding voor voettekst 4">
            <a:extLst>
              <a:ext uri="{FF2B5EF4-FFF2-40B4-BE49-F238E27FC236}">
                <a16:creationId xmlns:a16="http://schemas.microsoft.com/office/drawing/2014/main" id="{28144A7E-EDDA-42FA-BB04-F3226E73372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93BCF08-334C-4A11-96A5-0409886404C7}"/>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133495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CDEA2ED-A395-4117-BABA-798C9CAA67AE}"/>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881753B-6189-4F6A-A262-E8C8969D9D1B}"/>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CA50AD7-912E-49EC-901D-29F4795F03FD}"/>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5" name="Tijdelijke aanduiding voor voettekst 4">
            <a:extLst>
              <a:ext uri="{FF2B5EF4-FFF2-40B4-BE49-F238E27FC236}">
                <a16:creationId xmlns:a16="http://schemas.microsoft.com/office/drawing/2014/main" id="{C6EC884A-24CA-4A3B-8F60-96FD80919FB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1D48065-1103-402E-A88A-2684C0C5036D}"/>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229127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1FB1BDE4-AB8A-48FF-A95A-0E1492A1ABC8}" type="datetimeFigureOut">
              <a:rPr lang="nl-NL" smtClean="0"/>
              <a:t>30-1-2024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7E0F4C-819A-4C8E-ABC7-FC1EE3F5348D}"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3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B1BDE4-AB8A-48FF-A95A-0E1492A1ABC8}" type="datetimeFigureOut">
              <a:rPr lang="nl-NL" smtClean="0"/>
              <a:t>30-1-2024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233200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FB1BDE4-AB8A-48FF-A95A-0E1492A1ABC8}" type="datetimeFigureOut">
              <a:rPr lang="nl-NL" smtClean="0"/>
              <a:t>30-1-2024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7E0F4C-819A-4C8E-ABC7-FC1EE3F5348D}"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8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FB1BDE4-AB8A-48FF-A95A-0E1492A1ABC8}" type="datetimeFigureOut">
              <a:rPr lang="nl-NL" smtClean="0"/>
              <a:t>30-1-2024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425768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FB1BDE4-AB8A-48FF-A95A-0E1492A1ABC8}" type="datetimeFigureOut">
              <a:rPr lang="nl-NL" smtClean="0"/>
              <a:t>30-1-2024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323887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FB1BDE4-AB8A-48FF-A95A-0E1492A1ABC8}" type="datetimeFigureOut">
              <a:rPr lang="nl-NL" smtClean="0"/>
              <a:t>30-1-2024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316876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1BDE4-AB8A-48FF-A95A-0E1492A1ABC8}" type="datetimeFigureOut">
              <a:rPr lang="nl-NL" smtClean="0"/>
              <a:t>30-1-2024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3213448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FB1BDE4-AB8A-48FF-A95A-0E1492A1ABC8}" type="datetimeFigureOut">
              <a:rPr lang="nl-NL" smtClean="0"/>
              <a:t>30-1-2024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239578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FA359-B364-4223-B9F3-63AE4AB5602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932BF79-2FBD-4BEB-BE61-A85BC8F28D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25E7433-FA81-4C86-BA64-FF2BC4B0E7DD}"/>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5" name="Tijdelijke aanduiding voor voettekst 4">
            <a:extLst>
              <a:ext uri="{FF2B5EF4-FFF2-40B4-BE49-F238E27FC236}">
                <a16:creationId xmlns:a16="http://schemas.microsoft.com/office/drawing/2014/main" id="{94FEC07D-3DCB-4490-A146-D6FEEFCA11A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BE5C7C4-76FC-4E83-9006-FB0EADA73C54}"/>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357060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FB1BDE4-AB8A-48FF-A95A-0E1492A1ABC8}" type="datetimeFigureOut">
              <a:rPr lang="nl-NL" smtClean="0"/>
              <a:t>30-1-2024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97E0F4C-819A-4C8E-ABC7-FC1EE3F5348D}"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181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B1BDE4-AB8A-48FF-A95A-0E1492A1ABC8}" type="datetimeFigureOut">
              <a:rPr lang="nl-NL" smtClean="0"/>
              <a:t>30-1-2024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7E0F4C-819A-4C8E-ABC7-FC1EE3F5348D}" type="slidenum">
              <a:rPr lang="nl-NL" smtClean="0"/>
              <a:t>‹nr.›</a:t>
            </a:fld>
            <a:endParaRPr lang="nl-NL"/>
          </a:p>
        </p:txBody>
      </p:sp>
    </p:spTree>
    <p:extLst>
      <p:ext uri="{BB962C8B-B14F-4D97-AF65-F5344CB8AC3E}">
        <p14:creationId xmlns:p14="http://schemas.microsoft.com/office/powerpoint/2010/main" val="423209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B1BDE4-AB8A-48FF-A95A-0E1492A1ABC8}" type="datetimeFigureOut">
              <a:rPr lang="nl-NL" smtClean="0"/>
              <a:t>30-1-2024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97E0F4C-819A-4C8E-ABC7-FC1EE3F5348D}"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041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B881F72-8061-408A-944A-78C0293DD119}" type="datetimeFigureOut">
              <a:rPr lang="nl-BE" smtClean="0"/>
              <a:t>30/01/2024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2339322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B881F72-8061-408A-944A-78C0293DD119}" type="datetimeFigureOut">
              <a:rPr lang="nl-BE" smtClean="0"/>
              <a:t>30/01/2024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3547324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B881F72-8061-408A-944A-78C0293DD119}" type="datetimeFigureOut">
              <a:rPr lang="nl-BE" smtClean="0"/>
              <a:t>30/01/2024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1825905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5B881F72-8061-408A-944A-78C0293DD119}" type="datetimeFigureOut">
              <a:rPr lang="nl-BE" smtClean="0"/>
              <a:t>30/01/2024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3287734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B881F72-8061-408A-944A-78C0293DD119}" type="datetimeFigureOut">
              <a:rPr lang="nl-BE" smtClean="0"/>
              <a:t>30/01/2024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1257056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5B881F72-8061-408A-944A-78C0293DD119}" type="datetimeFigureOut">
              <a:rPr lang="nl-BE" smtClean="0"/>
              <a:t>30/01/2024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1356534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B881F72-8061-408A-944A-78C0293DD119}" type="datetimeFigureOut">
              <a:rPr lang="nl-BE" smtClean="0"/>
              <a:t>30/01/2024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19337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452E6-51FF-42D6-83AE-06DE9B4740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7F05128-0880-4D36-8A7F-456F89368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DC1920A-2165-41CA-B64C-82DEB5147675}"/>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5" name="Tijdelijke aanduiding voor voettekst 4">
            <a:extLst>
              <a:ext uri="{FF2B5EF4-FFF2-40B4-BE49-F238E27FC236}">
                <a16:creationId xmlns:a16="http://schemas.microsoft.com/office/drawing/2014/main" id="{7BD773BE-A820-4D9C-857D-5C15112E86E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27EB6C9-A9C8-48C1-AD08-68F00E02C3F9}"/>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3971753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B881F72-8061-408A-944A-78C0293DD119}" type="datetimeFigureOut">
              <a:rPr lang="nl-BE" smtClean="0"/>
              <a:t>30/01/2024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109460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B881F72-8061-408A-944A-78C0293DD119}" type="datetimeFigureOut">
              <a:rPr lang="nl-BE" smtClean="0"/>
              <a:t>30/01/2024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3167685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B881F72-8061-408A-944A-78C0293DD119}" type="datetimeFigureOut">
              <a:rPr lang="nl-BE" smtClean="0"/>
              <a:t>30/01/2024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2176168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5B881F72-8061-408A-944A-78C0293DD119}" type="datetimeFigureOut">
              <a:rPr lang="nl-BE" smtClean="0"/>
              <a:t>30/01/2024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A618821-E431-46E5-BBA1-5BC4D1030F84}" type="slidenum">
              <a:rPr lang="nl-BE" smtClean="0"/>
              <a:t>‹nr.›</a:t>
            </a:fld>
            <a:endParaRPr lang="nl-BE"/>
          </a:p>
        </p:txBody>
      </p:sp>
    </p:spTree>
    <p:extLst>
      <p:ext uri="{BB962C8B-B14F-4D97-AF65-F5344CB8AC3E}">
        <p14:creationId xmlns:p14="http://schemas.microsoft.com/office/powerpoint/2010/main" val="59637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32E0D-8F68-4AF8-9213-8640AF58DAD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C9F7D11-61A8-4959-A8C8-F4D137BB1C5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1A2EE49-004C-4D17-9DDA-288AE116910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22290DE-6FD2-408B-9379-690AFA1BB4B8}"/>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6" name="Tijdelijke aanduiding voor voettekst 5">
            <a:extLst>
              <a:ext uri="{FF2B5EF4-FFF2-40B4-BE49-F238E27FC236}">
                <a16:creationId xmlns:a16="http://schemas.microsoft.com/office/drawing/2014/main" id="{A4237EF4-D288-49E2-B943-EA47AB2CA37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8EC01C5-9D04-4719-8A72-B5131F632776}"/>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26760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EAFA9-9BE1-4CD3-81CB-5D0DD077608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D6842AD-1DA1-48B3-B57C-21376B2B3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A1BD4A7-1DDE-450F-B9F9-0D4046E877E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FF8384A-E18D-41E2-A2BC-A853F7839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430A77C-2900-4F19-B700-080F5923D623}"/>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C234F58-4D0A-479E-B096-A78CFD19C9EA}"/>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8" name="Tijdelijke aanduiding voor voettekst 7">
            <a:extLst>
              <a:ext uri="{FF2B5EF4-FFF2-40B4-BE49-F238E27FC236}">
                <a16:creationId xmlns:a16="http://schemas.microsoft.com/office/drawing/2014/main" id="{A200418E-3C98-47E4-8103-EFD2306387E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CFD5D6D-CA37-4791-BCEA-07D1562D62D4}"/>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172914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F42ED-64FA-425C-8F20-09FF40F924E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2B5A7443-20FC-4567-8D60-6B44EF9C2B0F}"/>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4" name="Tijdelijke aanduiding voor voettekst 3">
            <a:extLst>
              <a:ext uri="{FF2B5EF4-FFF2-40B4-BE49-F238E27FC236}">
                <a16:creationId xmlns:a16="http://schemas.microsoft.com/office/drawing/2014/main" id="{38A60A1D-1072-4CC2-A042-B83A9E73363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596A559-5AE6-426C-ADAB-BF1AE15AB9A8}"/>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176858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56BD54-8483-4F2C-89A3-0C41A8F2FD45}"/>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3" name="Tijdelijke aanduiding voor voettekst 2">
            <a:extLst>
              <a:ext uri="{FF2B5EF4-FFF2-40B4-BE49-F238E27FC236}">
                <a16:creationId xmlns:a16="http://schemas.microsoft.com/office/drawing/2014/main" id="{F2A04414-E134-4827-8707-4810171CE2D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7224C80-7906-4FA1-A833-BDA57CA1487D}"/>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72155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35F96-7D4B-48A3-99C9-D1514C00BC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22ECDA0-CC71-4DF4-A119-338DA242F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8BC2BFB7-3655-4345-94D1-8B2472CB6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2DBF94F-3B59-43CC-8687-F4FAB5306522}"/>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6" name="Tijdelijke aanduiding voor voettekst 5">
            <a:extLst>
              <a:ext uri="{FF2B5EF4-FFF2-40B4-BE49-F238E27FC236}">
                <a16:creationId xmlns:a16="http://schemas.microsoft.com/office/drawing/2014/main" id="{F438DAF4-E56E-430B-AACD-85CAF6D933F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E8E7130-410E-4F64-9F6A-012910CC477D}"/>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24385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E2EE5-566F-45F0-863E-24188A45E5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BE194CB-B9DC-4FBD-B284-80E2A03CD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AFA94DB-95CC-4A82-9477-8FF2D947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D03A669-9B17-4B2B-A168-91D8F7E7616F}"/>
              </a:ext>
            </a:extLst>
          </p:cNvPr>
          <p:cNvSpPr>
            <a:spLocks noGrp="1"/>
          </p:cNvSpPr>
          <p:nvPr>
            <p:ph type="dt" sz="half" idx="10"/>
          </p:nvPr>
        </p:nvSpPr>
        <p:spPr/>
        <p:txBody>
          <a:bodyPr/>
          <a:lstStyle/>
          <a:p>
            <a:fld id="{D7DA9F31-6E68-4B40-9223-36A55C87671B}" type="datetimeFigureOut">
              <a:rPr lang="nl-BE" smtClean="0"/>
              <a:t>30/01/2024</a:t>
            </a:fld>
            <a:endParaRPr lang="nl-BE"/>
          </a:p>
        </p:txBody>
      </p:sp>
      <p:sp>
        <p:nvSpPr>
          <p:cNvPr id="6" name="Tijdelijke aanduiding voor voettekst 5">
            <a:extLst>
              <a:ext uri="{FF2B5EF4-FFF2-40B4-BE49-F238E27FC236}">
                <a16:creationId xmlns:a16="http://schemas.microsoft.com/office/drawing/2014/main" id="{A9477F99-BD06-40C3-B82C-55D3DF1340A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BA779DF-096A-4B52-902C-A6C9F0313E30}"/>
              </a:ext>
            </a:extLst>
          </p:cNvPr>
          <p:cNvSpPr>
            <a:spLocks noGrp="1"/>
          </p:cNvSpPr>
          <p:nvPr>
            <p:ph type="sldNum" sz="quarter" idx="12"/>
          </p:nvPr>
        </p:nvSpPr>
        <p:spPr/>
        <p:txBody>
          <a:bodyPr/>
          <a:lstStyle/>
          <a:p>
            <a:fld id="{02A79DCB-692E-4468-9AE9-24C7FF832A77}" type="slidenum">
              <a:rPr lang="nl-BE" smtClean="0"/>
              <a:t>‹nr.›</a:t>
            </a:fld>
            <a:endParaRPr lang="nl-BE"/>
          </a:p>
        </p:txBody>
      </p:sp>
    </p:spTree>
    <p:extLst>
      <p:ext uri="{BB962C8B-B14F-4D97-AF65-F5344CB8AC3E}">
        <p14:creationId xmlns:p14="http://schemas.microsoft.com/office/powerpoint/2010/main" val="38400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96E79E-333E-4E49-9C88-AED01D002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36AE47D-5199-40B4-96DD-BF6F59D8F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B23B3ED-C9FC-4386-81B0-891C661D3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A9F31-6E68-4B40-9223-36A55C87671B}" type="datetimeFigureOut">
              <a:rPr lang="nl-BE" smtClean="0"/>
              <a:t>30/01/2024</a:t>
            </a:fld>
            <a:endParaRPr lang="nl-BE"/>
          </a:p>
        </p:txBody>
      </p:sp>
      <p:sp>
        <p:nvSpPr>
          <p:cNvPr id="5" name="Tijdelijke aanduiding voor voettekst 4">
            <a:extLst>
              <a:ext uri="{FF2B5EF4-FFF2-40B4-BE49-F238E27FC236}">
                <a16:creationId xmlns:a16="http://schemas.microsoft.com/office/drawing/2014/main" id="{83D64341-07FF-4E43-A982-3C588EE45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0F1C490-C005-41C1-B43F-E7D7F8BDB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79DCB-692E-4468-9AE9-24C7FF832A77}" type="slidenum">
              <a:rPr lang="nl-BE" smtClean="0"/>
              <a:t>‹nr.›</a:t>
            </a:fld>
            <a:endParaRPr lang="nl-BE"/>
          </a:p>
        </p:txBody>
      </p:sp>
    </p:spTree>
    <p:extLst>
      <p:ext uri="{BB962C8B-B14F-4D97-AF65-F5344CB8AC3E}">
        <p14:creationId xmlns:p14="http://schemas.microsoft.com/office/powerpoint/2010/main" val="1412163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B1BDE4-AB8A-48FF-A95A-0E1492A1ABC8}" type="datetimeFigureOut">
              <a:rPr lang="nl-NL" smtClean="0"/>
              <a:t>30-1-2024</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7E0F4C-819A-4C8E-ABC7-FC1EE3F5348D}"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743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81F72-8061-408A-944A-78C0293DD119}" type="datetimeFigureOut">
              <a:rPr lang="nl-BE" smtClean="0"/>
              <a:t>30/01/2024</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18821-E431-46E5-BBA1-5BC4D1030F84}" type="slidenum">
              <a:rPr lang="nl-BE" smtClean="0"/>
              <a:t>‹nr.›</a:t>
            </a:fld>
            <a:endParaRPr lang="nl-BE"/>
          </a:p>
        </p:txBody>
      </p:sp>
    </p:spTree>
    <p:extLst>
      <p:ext uri="{BB962C8B-B14F-4D97-AF65-F5344CB8AC3E}">
        <p14:creationId xmlns:p14="http://schemas.microsoft.com/office/powerpoint/2010/main" val="3518562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fpp-pff.be/"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hyperlink" Target="https://swap-swap.be/fr/" TargetMode="External"/><Relationship Id="rId4" Type="http://schemas.openxmlformats.org/officeDocument/2006/relationships/hyperlink" Target="https://swap-swap.be/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9198681" y="4999919"/>
            <a:ext cx="1771897" cy="1385301"/>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16013" r="8980" b="29933"/>
          <a:stretch/>
        </p:blipFill>
        <p:spPr>
          <a:xfrm>
            <a:off x="1" y="-57925"/>
            <a:ext cx="12192000" cy="4686249"/>
          </a:xfrm>
          <a:prstGeom prst="rect">
            <a:avLst/>
          </a:prstGeom>
        </p:spPr>
      </p:pic>
      <p:sp>
        <p:nvSpPr>
          <p:cNvPr id="7" name="Titel 6">
            <a:extLst>
              <a:ext uri="{FF2B5EF4-FFF2-40B4-BE49-F238E27FC236}">
                <a16:creationId xmlns:a16="http://schemas.microsoft.com/office/drawing/2014/main" id="{64653D16-4735-48B6-8B85-0C7102DF063A}"/>
              </a:ext>
            </a:extLst>
          </p:cNvPr>
          <p:cNvSpPr>
            <a:spLocks noGrp="1"/>
          </p:cNvSpPr>
          <p:nvPr>
            <p:ph type="ctrTitle"/>
          </p:nvPr>
        </p:nvSpPr>
        <p:spPr>
          <a:xfrm>
            <a:off x="0" y="4999919"/>
            <a:ext cx="8124577" cy="1463040"/>
          </a:xfrm>
        </p:spPr>
        <p:txBody>
          <a:bodyPr>
            <a:normAutofit/>
          </a:bodyPr>
          <a:lstStyle/>
          <a:p>
            <a:r>
              <a:rPr lang="nl-NL" sz="3500" cap="none" dirty="0">
                <a:latin typeface="Calibri Light" panose="020F0302020204030204" pitchFamily="34" charset="0"/>
                <a:ea typeface="Calibri Light" panose="020F0302020204030204" pitchFamily="34" charset="0"/>
                <a:cs typeface="Calibri Light" panose="020F0302020204030204" pitchFamily="34" charset="0"/>
              </a:rPr>
              <a:t>EPAS</a:t>
            </a:r>
            <a:br>
              <a:rPr lang="nl-NL" sz="3500" cap="none" dirty="0">
                <a:latin typeface="Calibri Light" panose="020F0302020204030204" pitchFamily="34" charset="0"/>
                <a:ea typeface="Calibri Light" panose="020F0302020204030204" pitchFamily="34" charset="0"/>
                <a:cs typeface="Calibri Light" panose="020F0302020204030204" pitchFamily="34" charset="0"/>
              </a:rPr>
            </a:br>
            <a:r>
              <a:rPr lang="nl-NL" sz="2800" cap="none" dirty="0">
                <a:latin typeface="Calibri Light" panose="020F0302020204030204" pitchFamily="34" charset="0"/>
                <a:ea typeface="Calibri Light" panose="020F0302020204030204" pitchFamily="34" charset="0"/>
                <a:cs typeface="Calibri Light" panose="020F0302020204030204" pitchFamily="34" charset="0"/>
              </a:rPr>
              <a:t>Scholen Switch – </a:t>
            </a:r>
            <a:r>
              <a:rPr lang="nl-NL" sz="2800" cap="none" dirty="0" err="1">
                <a:latin typeface="Calibri Light" panose="020F0302020204030204" pitchFamily="34" charset="0"/>
                <a:ea typeface="Calibri Light" panose="020F0302020204030204" pitchFamily="34" charset="0"/>
                <a:cs typeface="Calibri Light" panose="020F0302020204030204" pitchFamily="34" charset="0"/>
              </a:rPr>
              <a:t>Échanges</a:t>
            </a:r>
            <a:r>
              <a:rPr lang="nl-NL" sz="2800" cap="none" dirty="0">
                <a:latin typeface="Calibri Light" panose="020F0302020204030204" pitchFamily="34" charset="0"/>
                <a:ea typeface="Calibri Light" panose="020F0302020204030204" pitchFamily="34" charset="0"/>
                <a:cs typeface="Calibri Light" panose="020F0302020204030204" pitchFamily="34" charset="0"/>
              </a:rPr>
              <a:t> </a:t>
            </a:r>
            <a:r>
              <a:rPr lang="nl-NL" sz="2800" cap="none" dirty="0" err="1">
                <a:latin typeface="Calibri Light" panose="020F0302020204030204" pitchFamily="34" charset="0"/>
                <a:ea typeface="Calibri Light" panose="020F0302020204030204" pitchFamily="34" charset="0"/>
                <a:cs typeface="Calibri Light" panose="020F0302020204030204" pitchFamily="34" charset="0"/>
              </a:rPr>
              <a:t>entre</a:t>
            </a:r>
            <a:r>
              <a:rPr lang="nl-NL" sz="2800" cap="none" dirty="0">
                <a:latin typeface="Calibri Light" panose="020F0302020204030204" pitchFamily="34" charset="0"/>
                <a:ea typeface="Calibri Light" panose="020F0302020204030204" pitchFamily="34" charset="0"/>
                <a:cs typeface="Calibri Light" panose="020F0302020204030204" pitchFamily="34" charset="0"/>
              </a:rPr>
              <a:t> </a:t>
            </a:r>
            <a:r>
              <a:rPr lang="nl-NL" sz="2800" cap="none" dirty="0" err="1">
                <a:latin typeface="Calibri Light" panose="020F0302020204030204" pitchFamily="34" charset="0"/>
                <a:ea typeface="Calibri Light" panose="020F0302020204030204" pitchFamily="34" charset="0"/>
                <a:cs typeface="Calibri Light" panose="020F0302020204030204" pitchFamily="34" charset="0"/>
              </a:rPr>
              <a:t>écoles</a:t>
            </a:r>
            <a:r>
              <a:rPr lang="nl-NL" sz="2800" cap="none" dirty="0">
                <a:latin typeface="Calibri Light" panose="020F0302020204030204" pitchFamily="34" charset="0"/>
                <a:ea typeface="Calibri Light" panose="020F0302020204030204" pitchFamily="34" charset="0"/>
                <a:cs typeface="Calibri Light" panose="020F0302020204030204" pitchFamily="34" charset="0"/>
              </a:rPr>
              <a:t> </a:t>
            </a:r>
            <a:endParaRPr lang="nl-BE" sz="3500" cap="none"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5687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CEC1F23-65F3-4217-91BF-DDCF57A59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04" y="1651778"/>
            <a:ext cx="5783396" cy="4733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B6E2CB6-7C9D-4792-88BF-AF4B274FA17E}"/>
              </a:ext>
            </a:extLst>
          </p:cNvPr>
          <p:cNvSpPr>
            <a:spLocks noGrp="1"/>
          </p:cNvSpPr>
          <p:nvPr>
            <p:ph type="title"/>
          </p:nvPr>
        </p:nvSpPr>
        <p:spPr/>
        <p:txBody>
          <a:bodyPr/>
          <a:lstStyle/>
          <a:p>
            <a:r>
              <a:rPr lang="nl-NL" dirty="0"/>
              <a:t>Scholen switch – </a:t>
            </a:r>
            <a:r>
              <a:rPr lang="nl-NL" dirty="0" err="1"/>
              <a:t>Échanges</a:t>
            </a:r>
            <a:r>
              <a:rPr lang="nl-NL" dirty="0"/>
              <a:t> </a:t>
            </a:r>
            <a:r>
              <a:rPr lang="nl-NL" dirty="0" err="1"/>
              <a:t>entre</a:t>
            </a:r>
            <a:r>
              <a:rPr lang="nl-NL" dirty="0"/>
              <a:t> </a:t>
            </a:r>
            <a:r>
              <a:rPr lang="nl-NL" dirty="0" err="1"/>
              <a:t>écoles</a:t>
            </a:r>
            <a:r>
              <a:rPr lang="nl-NL" dirty="0"/>
              <a:t> </a:t>
            </a:r>
            <a:endParaRPr lang="nl-BE" sz="2400" dirty="0"/>
          </a:p>
        </p:txBody>
      </p:sp>
      <p:pic>
        <p:nvPicPr>
          <p:cNvPr id="2054" name="Picture 6" descr="Thumbnail">
            <a:extLst>
              <a:ext uri="{FF2B5EF4-FFF2-40B4-BE49-F238E27FC236}">
                <a16:creationId xmlns:a16="http://schemas.microsoft.com/office/drawing/2014/main" id="{3C11DB27-82F4-4D88-A5E5-8002B138B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300" y="2117427"/>
            <a:ext cx="1115307" cy="20722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niatuurvoorbeeld">
            <a:extLst>
              <a:ext uri="{FF2B5EF4-FFF2-40B4-BE49-F238E27FC236}">
                <a16:creationId xmlns:a16="http://schemas.microsoft.com/office/drawing/2014/main" id="{91FB3F6D-5D26-46A2-B36E-1A88D3768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564" y="2048315"/>
            <a:ext cx="1149207" cy="21413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me">
            <a:extLst>
              <a:ext uri="{FF2B5EF4-FFF2-40B4-BE49-F238E27FC236}">
                <a16:creationId xmlns:a16="http://schemas.microsoft.com/office/drawing/2014/main" id="{8BCDF279-B5C3-44F6-8C13-EBE1C9B72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486" y="4445037"/>
            <a:ext cx="995362" cy="14448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cueil">
            <a:extLst>
              <a:ext uri="{FF2B5EF4-FFF2-40B4-BE49-F238E27FC236}">
                <a16:creationId xmlns:a16="http://schemas.microsoft.com/office/drawing/2014/main" id="{97FF38E6-D49F-4D22-8464-47A4986938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708" y="4438385"/>
            <a:ext cx="995362" cy="1444880"/>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7BA5469B-862E-487E-8BE1-B0F79B3C5C5D}"/>
              </a:ext>
            </a:extLst>
          </p:cNvPr>
          <p:cNvPicPr>
            <a:picLocks noChangeAspect="1"/>
          </p:cNvPicPr>
          <p:nvPr/>
        </p:nvPicPr>
        <p:blipFill>
          <a:blip r:embed="rId8"/>
          <a:stretch>
            <a:fillRect/>
          </a:stretch>
        </p:blipFill>
        <p:spPr>
          <a:xfrm>
            <a:off x="10760668" y="5734275"/>
            <a:ext cx="1113374" cy="870456"/>
          </a:xfrm>
          <a:prstGeom prst="rect">
            <a:avLst/>
          </a:prstGeom>
        </p:spPr>
      </p:pic>
    </p:spTree>
    <p:extLst>
      <p:ext uri="{BB962C8B-B14F-4D97-AF65-F5344CB8AC3E}">
        <p14:creationId xmlns:p14="http://schemas.microsoft.com/office/powerpoint/2010/main" val="230212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EE95E66F-EF17-4B07-A083-A32DA228CA64}"/>
              </a:ext>
            </a:extLst>
          </p:cNvPr>
          <p:cNvSpPr>
            <a:spLocks noGrp="1"/>
          </p:cNvSpPr>
          <p:nvPr>
            <p:ph type="body" idx="1"/>
          </p:nvPr>
        </p:nvSpPr>
        <p:spPr>
          <a:xfrm>
            <a:off x="839787" y="383991"/>
            <a:ext cx="5157787" cy="823912"/>
          </a:xfrm>
          <a:solidFill>
            <a:srgbClr val="EF3161"/>
          </a:solidFill>
        </p:spPr>
        <p:txBody>
          <a:bodyPr anchor="ctr">
            <a:normAutofit/>
          </a:bodyPr>
          <a:lstStyle/>
          <a:p>
            <a:pPr algn="ctr"/>
            <a:r>
              <a:rPr lang="nl-NL" sz="3000" dirty="0">
                <a:solidFill>
                  <a:schemeClr val="bg1"/>
                </a:solidFill>
              </a:rPr>
              <a:t>Scholen switch</a:t>
            </a:r>
            <a:endParaRPr lang="nl-BE" sz="3000" dirty="0">
              <a:solidFill>
                <a:schemeClr val="bg1"/>
              </a:solidFill>
            </a:endParaRPr>
          </a:p>
        </p:txBody>
      </p:sp>
      <p:sp>
        <p:nvSpPr>
          <p:cNvPr id="3" name="Tijdelijke aanduiding voor inhoud 2">
            <a:extLst>
              <a:ext uri="{FF2B5EF4-FFF2-40B4-BE49-F238E27FC236}">
                <a16:creationId xmlns:a16="http://schemas.microsoft.com/office/drawing/2014/main" id="{52077633-EFE8-4771-BD5F-1C2CCBD79E4B}"/>
              </a:ext>
            </a:extLst>
          </p:cNvPr>
          <p:cNvSpPr>
            <a:spLocks noGrp="1"/>
          </p:cNvSpPr>
          <p:nvPr>
            <p:ph sz="half" idx="2"/>
          </p:nvPr>
        </p:nvSpPr>
        <p:spPr>
          <a:xfrm>
            <a:off x="836612" y="1586706"/>
            <a:ext cx="5157787" cy="3684588"/>
          </a:xfrm>
        </p:spPr>
        <p:txBody>
          <a:bodyPr>
            <a:noAutofit/>
          </a:bodyPr>
          <a:lstStyle/>
          <a:p>
            <a:pPr marL="0" indent="0">
              <a:buNone/>
            </a:pPr>
            <a:r>
              <a:rPr lang="nl-BE" sz="2600" dirty="0">
                <a:latin typeface="+mj-lt"/>
              </a:rPr>
              <a:t>1. Klasuitwisseling voor leerlingen </a:t>
            </a:r>
          </a:p>
          <a:p>
            <a:pPr marL="0" indent="0">
              <a:buNone/>
            </a:pPr>
            <a:r>
              <a:rPr lang="nl-BE" sz="2600" dirty="0">
                <a:latin typeface="+mj-lt"/>
              </a:rPr>
              <a:t>2. Mogelijkheden opleidingen duaal leren </a:t>
            </a:r>
          </a:p>
          <a:p>
            <a:pPr marL="0" indent="0">
              <a:buNone/>
            </a:pPr>
            <a:r>
              <a:rPr lang="nl-BE" sz="2600" dirty="0">
                <a:latin typeface="+mj-lt"/>
              </a:rPr>
              <a:t>3. Uitwisseling voor leerkrachten en directies</a:t>
            </a:r>
            <a:endParaRPr lang="nl-BE" sz="2600" b="1" dirty="0">
              <a:solidFill>
                <a:schemeClr val="bg1"/>
              </a:solidFill>
              <a:highlight>
                <a:srgbClr val="EF3161"/>
              </a:highlight>
              <a:latin typeface="+mj-lt"/>
            </a:endParaRPr>
          </a:p>
        </p:txBody>
      </p:sp>
      <p:sp>
        <p:nvSpPr>
          <p:cNvPr id="13" name="Tijdelijke aanduiding voor tekst 12">
            <a:extLst>
              <a:ext uri="{FF2B5EF4-FFF2-40B4-BE49-F238E27FC236}">
                <a16:creationId xmlns:a16="http://schemas.microsoft.com/office/drawing/2014/main" id="{3DBE407F-84A4-428B-B731-4D0C3F11EAA6}"/>
              </a:ext>
            </a:extLst>
          </p:cNvPr>
          <p:cNvSpPr>
            <a:spLocks noGrp="1"/>
          </p:cNvSpPr>
          <p:nvPr>
            <p:ph type="body" sz="quarter" idx="3"/>
          </p:nvPr>
        </p:nvSpPr>
        <p:spPr>
          <a:xfrm>
            <a:off x="6172200" y="383991"/>
            <a:ext cx="5183188" cy="823912"/>
          </a:xfrm>
          <a:solidFill>
            <a:srgbClr val="1F4E79"/>
          </a:solidFill>
        </p:spPr>
        <p:txBody>
          <a:bodyPr anchor="ctr">
            <a:normAutofit/>
          </a:bodyPr>
          <a:lstStyle/>
          <a:p>
            <a:pPr algn="ctr"/>
            <a:r>
              <a:rPr lang="nl-NL" sz="3000" dirty="0">
                <a:solidFill>
                  <a:schemeClr val="bg1"/>
                </a:solidFill>
              </a:rPr>
              <a:t>Echanges </a:t>
            </a:r>
            <a:r>
              <a:rPr lang="nl-NL" sz="3000" dirty="0" err="1">
                <a:solidFill>
                  <a:schemeClr val="bg1"/>
                </a:solidFill>
              </a:rPr>
              <a:t>entre</a:t>
            </a:r>
            <a:r>
              <a:rPr lang="nl-NL" sz="3000" dirty="0">
                <a:solidFill>
                  <a:schemeClr val="bg1"/>
                </a:solidFill>
              </a:rPr>
              <a:t> </a:t>
            </a:r>
            <a:r>
              <a:rPr lang="nl-NL" sz="3000" dirty="0" err="1">
                <a:solidFill>
                  <a:schemeClr val="bg1"/>
                </a:solidFill>
              </a:rPr>
              <a:t>écoles</a:t>
            </a:r>
            <a:endParaRPr lang="nl-BE" sz="3000" dirty="0">
              <a:solidFill>
                <a:schemeClr val="bg1"/>
              </a:solidFill>
            </a:endParaRPr>
          </a:p>
        </p:txBody>
      </p:sp>
      <p:sp>
        <p:nvSpPr>
          <p:cNvPr id="11" name="Tijdelijke aanduiding voor inhoud 10">
            <a:extLst>
              <a:ext uri="{FF2B5EF4-FFF2-40B4-BE49-F238E27FC236}">
                <a16:creationId xmlns:a16="http://schemas.microsoft.com/office/drawing/2014/main" id="{E2339A12-02BD-4999-8124-06D702501858}"/>
              </a:ext>
            </a:extLst>
          </p:cNvPr>
          <p:cNvSpPr>
            <a:spLocks noGrp="1"/>
          </p:cNvSpPr>
          <p:nvPr>
            <p:ph sz="quarter" idx="4"/>
          </p:nvPr>
        </p:nvSpPr>
        <p:spPr>
          <a:xfrm>
            <a:off x="6321056" y="1586706"/>
            <a:ext cx="5183188" cy="3684588"/>
          </a:xfrm>
        </p:spPr>
        <p:txBody>
          <a:bodyPr/>
          <a:lstStyle/>
          <a:p>
            <a:pPr marL="514350" marR="0" lvl="0" indent="-514350" fontAlgn="base">
              <a:spcAft>
                <a:spcPct val="0"/>
              </a:spcAft>
              <a:buClrTx/>
              <a:buSzTx/>
              <a:buFont typeface="+mj-lt"/>
              <a:buAutoNum type="arabicPeriod"/>
              <a:tabLst/>
            </a:pPr>
            <a:r>
              <a:rPr lang="nl-BE" sz="2600" dirty="0">
                <a:latin typeface="+mj-lt"/>
              </a:rPr>
              <a:t>Des échanges </a:t>
            </a:r>
            <a:r>
              <a:rPr lang="nl-BE" sz="2600" dirty="0" err="1">
                <a:latin typeface="+mj-lt"/>
              </a:rPr>
              <a:t>entre</a:t>
            </a:r>
            <a:r>
              <a:rPr lang="nl-BE" sz="2600" dirty="0">
                <a:latin typeface="+mj-lt"/>
              </a:rPr>
              <a:t> classes</a:t>
            </a:r>
          </a:p>
          <a:p>
            <a:pPr marL="514350" marR="0" lvl="0" indent="-514350" fontAlgn="base">
              <a:spcAft>
                <a:spcPct val="0"/>
              </a:spcAft>
              <a:buClrTx/>
              <a:buSzTx/>
              <a:buFont typeface="+mj-lt"/>
              <a:buAutoNum type="arabicPeriod"/>
              <a:tabLst/>
            </a:pPr>
            <a:r>
              <a:rPr lang="fr-FR" sz="2600" dirty="0">
                <a:latin typeface="+mj-lt"/>
              </a:rPr>
              <a:t>Possibilités de formations en alternance</a:t>
            </a:r>
          </a:p>
          <a:p>
            <a:pPr marL="514350" marR="0" lvl="0" indent="-514350" fontAlgn="base">
              <a:spcAft>
                <a:spcPct val="0"/>
              </a:spcAft>
              <a:buClrTx/>
              <a:buSzTx/>
              <a:buFont typeface="+mj-lt"/>
              <a:buAutoNum type="arabicPeriod"/>
              <a:tabLst/>
            </a:pPr>
            <a:r>
              <a:rPr lang="fr-FR" sz="2600" dirty="0">
                <a:latin typeface="+mj-lt"/>
              </a:rPr>
              <a:t>Des échanges pour enseignants et directions</a:t>
            </a:r>
            <a:endParaRPr lang="nl-BE" sz="2600" dirty="0">
              <a:latin typeface="+mj-lt"/>
            </a:endParaRPr>
          </a:p>
        </p:txBody>
      </p:sp>
      <p:pic>
        <p:nvPicPr>
          <p:cNvPr id="16" name="Afbeelding 15">
            <a:extLst>
              <a:ext uri="{FF2B5EF4-FFF2-40B4-BE49-F238E27FC236}">
                <a16:creationId xmlns:a16="http://schemas.microsoft.com/office/drawing/2014/main" id="{CDA9A3DF-811B-4511-8E43-8CC8DFDF368D}"/>
              </a:ext>
            </a:extLst>
          </p:cNvPr>
          <p:cNvPicPr>
            <a:picLocks noChangeAspect="1"/>
          </p:cNvPicPr>
          <p:nvPr/>
        </p:nvPicPr>
        <p:blipFill>
          <a:blip r:embed="rId3"/>
          <a:stretch>
            <a:fillRect/>
          </a:stretch>
        </p:blipFill>
        <p:spPr>
          <a:xfrm>
            <a:off x="10760668" y="5734275"/>
            <a:ext cx="1113374" cy="870456"/>
          </a:xfrm>
          <a:prstGeom prst="rect">
            <a:avLst/>
          </a:prstGeom>
        </p:spPr>
      </p:pic>
    </p:spTree>
    <p:extLst>
      <p:ext uri="{BB962C8B-B14F-4D97-AF65-F5344CB8AC3E}">
        <p14:creationId xmlns:p14="http://schemas.microsoft.com/office/powerpoint/2010/main" val="61635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E2CB6-7C9D-4792-88BF-AF4B274FA17E}"/>
              </a:ext>
            </a:extLst>
          </p:cNvPr>
          <p:cNvSpPr>
            <a:spLocks noGrp="1"/>
          </p:cNvSpPr>
          <p:nvPr>
            <p:ph type="title"/>
          </p:nvPr>
        </p:nvSpPr>
        <p:spPr/>
        <p:txBody>
          <a:bodyPr>
            <a:normAutofit/>
          </a:bodyPr>
          <a:lstStyle/>
          <a:p>
            <a:br>
              <a:rPr lang="nl-BE" sz="2400" dirty="0"/>
            </a:br>
            <a:endParaRPr lang="nl-BE" sz="2400" dirty="0"/>
          </a:p>
        </p:txBody>
      </p:sp>
      <p:sp>
        <p:nvSpPr>
          <p:cNvPr id="4" name="Tijdelijke aanduiding voor tekst 3">
            <a:extLst>
              <a:ext uri="{FF2B5EF4-FFF2-40B4-BE49-F238E27FC236}">
                <a16:creationId xmlns:a16="http://schemas.microsoft.com/office/drawing/2014/main" id="{578A925B-DFA1-4205-967C-452B262CFF5E}"/>
              </a:ext>
            </a:extLst>
          </p:cNvPr>
          <p:cNvSpPr>
            <a:spLocks noGrp="1"/>
          </p:cNvSpPr>
          <p:nvPr>
            <p:ph type="body" idx="1"/>
          </p:nvPr>
        </p:nvSpPr>
        <p:spPr>
          <a:xfrm>
            <a:off x="938213" y="365125"/>
            <a:ext cx="5157787" cy="823912"/>
          </a:xfrm>
          <a:solidFill>
            <a:srgbClr val="EF3161"/>
          </a:solidFill>
        </p:spPr>
        <p:txBody>
          <a:bodyPr anchor="ctr">
            <a:normAutofit fontScale="92500" lnSpcReduction="20000"/>
          </a:bodyPr>
          <a:lstStyle/>
          <a:p>
            <a:pPr algn="ctr"/>
            <a:r>
              <a:rPr lang="nl-NL" sz="3200" dirty="0">
                <a:solidFill>
                  <a:schemeClr val="bg1"/>
                </a:solidFill>
              </a:rPr>
              <a:t>Klasuitwisseling voor leerlingen</a:t>
            </a:r>
            <a:endParaRPr lang="nl-BE" sz="3200" dirty="0">
              <a:solidFill>
                <a:schemeClr val="bg1"/>
              </a:solidFill>
            </a:endParaRPr>
          </a:p>
        </p:txBody>
      </p:sp>
      <p:sp>
        <p:nvSpPr>
          <p:cNvPr id="3" name="Tijdelijke aanduiding voor inhoud 2">
            <a:extLst>
              <a:ext uri="{FF2B5EF4-FFF2-40B4-BE49-F238E27FC236}">
                <a16:creationId xmlns:a16="http://schemas.microsoft.com/office/drawing/2014/main" id="{52077633-EFE8-4771-BD5F-1C2CCBD79E4B}"/>
              </a:ext>
            </a:extLst>
          </p:cNvPr>
          <p:cNvSpPr>
            <a:spLocks noGrp="1"/>
          </p:cNvSpPr>
          <p:nvPr>
            <p:ph sz="half" idx="2"/>
          </p:nvPr>
        </p:nvSpPr>
        <p:spPr>
          <a:xfrm>
            <a:off x="915988" y="1340326"/>
            <a:ext cx="5157787" cy="3684588"/>
          </a:xfrm>
        </p:spPr>
        <p:txBody>
          <a:bodyPr>
            <a:noAutofit/>
          </a:bodyPr>
          <a:lstStyle/>
          <a:p>
            <a:pPr marL="0" indent="0">
              <a:buNone/>
            </a:pPr>
            <a:r>
              <a:rPr lang="nl-NL" sz="2600" b="1" dirty="0">
                <a:solidFill>
                  <a:schemeClr val="bg1"/>
                </a:solidFill>
                <a:highlight>
                  <a:srgbClr val="EF3161"/>
                </a:highlight>
                <a:latin typeface="+mj-lt"/>
              </a:rPr>
              <a:t>Wat?</a:t>
            </a:r>
          </a:p>
          <a:p>
            <a:pPr marL="0" indent="0">
              <a:buNone/>
            </a:pPr>
            <a:r>
              <a:rPr lang="nl-NL" sz="2600" dirty="0">
                <a:latin typeface="+mj-lt"/>
              </a:rPr>
              <a:t>Wederkerige klasuitwisseling </a:t>
            </a:r>
            <a:endParaRPr lang="nl-BE" sz="2600" dirty="0">
              <a:latin typeface="+mj-lt"/>
            </a:endParaRPr>
          </a:p>
          <a:p>
            <a:pPr marL="0" indent="0">
              <a:buNone/>
            </a:pPr>
            <a:r>
              <a:rPr lang="nl-BE" sz="2600" b="1" dirty="0">
                <a:solidFill>
                  <a:schemeClr val="bg1"/>
                </a:solidFill>
                <a:highlight>
                  <a:srgbClr val="EF3161"/>
                </a:highlight>
                <a:latin typeface="+mj-lt"/>
              </a:rPr>
              <a:t>Voor wie?</a:t>
            </a:r>
          </a:p>
          <a:p>
            <a:pPr marL="0" indent="0">
              <a:buNone/>
            </a:pPr>
            <a:r>
              <a:rPr lang="nl-BE" sz="2600" dirty="0">
                <a:latin typeface="+mj-lt"/>
              </a:rPr>
              <a:t>Basis- en secundair onderwijs </a:t>
            </a:r>
          </a:p>
          <a:p>
            <a:pPr marL="0" indent="0">
              <a:buNone/>
            </a:pPr>
            <a:r>
              <a:rPr lang="nl-BE" sz="2600" b="1" dirty="0">
                <a:solidFill>
                  <a:schemeClr val="bg1"/>
                </a:solidFill>
                <a:highlight>
                  <a:srgbClr val="EF3161"/>
                </a:highlight>
                <a:latin typeface="+mj-lt"/>
              </a:rPr>
              <a:t>Duur </a:t>
            </a:r>
          </a:p>
          <a:p>
            <a:pPr marL="0" indent="0">
              <a:buNone/>
            </a:pPr>
            <a:r>
              <a:rPr lang="nl-BE" sz="2600" dirty="0">
                <a:latin typeface="+mj-lt"/>
              </a:rPr>
              <a:t>Minstens één dag in elke gemeenschap (= 2 ontmoetingen)</a:t>
            </a:r>
          </a:p>
          <a:p>
            <a:pPr marL="0" indent="0">
              <a:buNone/>
            </a:pPr>
            <a:r>
              <a:rPr lang="nl-BE" sz="2600" b="1" dirty="0">
                <a:solidFill>
                  <a:schemeClr val="bg1"/>
                </a:solidFill>
                <a:highlight>
                  <a:srgbClr val="EF3161"/>
                </a:highlight>
                <a:latin typeface="+mj-lt"/>
              </a:rPr>
              <a:t>Beurs  </a:t>
            </a:r>
          </a:p>
          <a:p>
            <a:pPr marL="0" indent="0">
              <a:buNone/>
            </a:pPr>
            <a:r>
              <a:rPr lang="nl-BE" sz="2600" dirty="0">
                <a:latin typeface="+mj-lt"/>
              </a:rPr>
              <a:t>Min. 500 euro - max. 2.000 euro</a:t>
            </a:r>
            <a:endParaRPr lang="nl-BE" sz="2000" dirty="0"/>
          </a:p>
        </p:txBody>
      </p:sp>
      <p:sp>
        <p:nvSpPr>
          <p:cNvPr id="7" name="Tijdelijke aanduiding voor tekst 6">
            <a:extLst>
              <a:ext uri="{FF2B5EF4-FFF2-40B4-BE49-F238E27FC236}">
                <a16:creationId xmlns:a16="http://schemas.microsoft.com/office/drawing/2014/main" id="{7AE67FC5-F267-4800-A845-ECB75DFA5461}"/>
              </a:ext>
            </a:extLst>
          </p:cNvPr>
          <p:cNvSpPr>
            <a:spLocks noGrp="1"/>
          </p:cNvSpPr>
          <p:nvPr>
            <p:ph type="body" sz="quarter" idx="3"/>
          </p:nvPr>
        </p:nvSpPr>
        <p:spPr>
          <a:xfrm>
            <a:off x="6270625" y="365125"/>
            <a:ext cx="5183188" cy="823912"/>
          </a:xfrm>
          <a:solidFill>
            <a:srgbClr val="1F4E79"/>
          </a:solidFill>
        </p:spPr>
        <p:txBody>
          <a:bodyPr anchor="ctr">
            <a:normAutofit fontScale="92500" lnSpcReduction="20000"/>
          </a:bodyPr>
          <a:lstStyle/>
          <a:p>
            <a:pPr algn="ctr"/>
            <a:r>
              <a:rPr lang="nl-BE" sz="3000" dirty="0">
                <a:solidFill>
                  <a:schemeClr val="bg1"/>
                </a:solidFill>
              </a:rPr>
              <a:t>Des échanges </a:t>
            </a:r>
            <a:r>
              <a:rPr lang="nl-BE" sz="3000" dirty="0" err="1">
                <a:solidFill>
                  <a:schemeClr val="bg1"/>
                </a:solidFill>
              </a:rPr>
              <a:t>entre</a:t>
            </a:r>
            <a:r>
              <a:rPr lang="nl-BE" sz="3000" dirty="0">
                <a:solidFill>
                  <a:schemeClr val="bg1"/>
                </a:solidFill>
              </a:rPr>
              <a:t> classes</a:t>
            </a:r>
          </a:p>
        </p:txBody>
      </p:sp>
      <p:sp>
        <p:nvSpPr>
          <p:cNvPr id="8" name="Tijdelijke aanduiding voor inhoud 7">
            <a:extLst>
              <a:ext uri="{FF2B5EF4-FFF2-40B4-BE49-F238E27FC236}">
                <a16:creationId xmlns:a16="http://schemas.microsoft.com/office/drawing/2014/main" id="{334EE85A-24DD-420B-97AF-3D8AF8EC8A78}"/>
              </a:ext>
            </a:extLst>
          </p:cNvPr>
          <p:cNvSpPr>
            <a:spLocks noGrp="1"/>
          </p:cNvSpPr>
          <p:nvPr>
            <p:ph sz="quarter" idx="4"/>
          </p:nvPr>
        </p:nvSpPr>
        <p:spPr>
          <a:xfrm>
            <a:off x="6149975" y="1368427"/>
            <a:ext cx="6214730" cy="4352926"/>
          </a:xfrm>
        </p:spPr>
        <p:txBody>
          <a:bodyPr>
            <a:noAutofit/>
          </a:bodyPr>
          <a:lstStyle/>
          <a:p>
            <a:pPr marL="0" indent="0">
              <a:buNone/>
            </a:pPr>
            <a:r>
              <a:rPr lang="fr-FR" sz="2600" b="1" dirty="0">
                <a:solidFill>
                  <a:schemeClr val="bg1"/>
                </a:solidFill>
                <a:highlight>
                  <a:srgbClr val="1F4E79"/>
                </a:highlight>
                <a:latin typeface="+mj-lt"/>
              </a:rPr>
              <a:t>Quoi? </a:t>
            </a:r>
          </a:p>
          <a:p>
            <a:pPr marL="0" indent="0">
              <a:buNone/>
            </a:pPr>
            <a:r>
              <a:rPr lang="fr-FR" sz="2600" dirty="0">
                <a:latin typeface="+mj-lt"/>
              </a:rPr>
              <a:t>Échange réciproque de classes </a:t>
            </a:r>
          </a:p>
          <a:p>
            <a:pPr marL="0" indent="0">
              <a:buNone/>
            </a:pPr>
            <a:r>
              <a:rPr lang="fr-FR" sz="2600" b="1" dirty="0">
                <a:solidFill>
                  <a:schemeClr val="bg1"/>
                </a:solidFill>
                <a:highlight>
                  <a:srgbClr val="1F4E79"/>
                </a:highlight>
                <a:latin typeface="+mj-lt"/>
              </a:rPr>
              <a:t>Pour qui?</a:t>
            </a:r>
          </a:p>
          <a:p>
            <a:pPr marL="0" indent="0">
              <a:lnSpc>
                <a:spcPct val="100000"/>
              </a:lnSpc>
              <a:buNone/>
            </a:pPr>
            <a:r>
              <a:rPr lang="fr-FR" sz="2600" dirty="0">
                <a:latin typeface="+mj-lt"/>
              </a:rPr>
              <a:t>Enseignement primaire et secondaire</a:t>
            </a:r>
          </a:p>
          <a:p>
            <a:pPr marL="0" indent="0">
              <a:lnSpc>
                <a:spcPct val="100000"/>
              </a:lnSpc>
              <a:buNone/>
            </a:pPr>
            <a:r>
              <a:rPr lang="fr-FR" sz="2600" b="1" dirty="0">
                <a:solidFill>
                  <a:schemeClr val="bg1"/>
                </a:solidFill>
                <a:highlight>
                  <a:srgbClr val="1F4E79"/>
                </a:highlight>
                <a:latin typeface="+mj-lt"/>
              </a:rPr>
              <a:t>Durée </a:t>
            </a:r>
            <a:endParaRPr lang="fr-FR" sz="2600" dirty="0">
              <a:highlight>
                <a:srgbClr val="1F4E79"/>
              </a:highlight>
              <a:latin typeface="+mj-lt"/>
            </a:endParaRPr>
          </a:p>
          <a:p>
            <a:pPr marL="0" indent="0">
              <a:buNone/>
            </a:pPr>
            <a:r>
              <a:rPr lang="fr-FR" sz="2600" dirty="0">
                <a:latin typeface="+mj-lt"/>
              </a:rPr>
              <a:t>Au moins une journée dans chaque communauté (= 2 rencontres)</a:t>
            </a:r>
          </a:p>
          <a:p>
            <a:pPr marL="0" indent="0">
              <a:buNone/>
            </a:pPr>
            <a:r>
              <a:rPr lang="fr-FR" sz="2600" b="1" dirty="0">
                <a:solidFill>
                  <a:schemeClr val="bg1"/>
                </a:solidFill>
                <a:highlight>
                  <a:srgbClr val="1F4E79"/>
                </a:highlight>
                <a:latin typeface="+mj-lt"/>
              </a:rPr>
              <a:t>Bourse</a:t>
            </a:r>
          </a:p>
          <a:p>
            <a:pPr marL="0" indent="0">
              <a:lnSpc>
                <a:spcPct val="100000"/>
              </a:lnSpc>
              <a:buNone/>
            </a:pPr>
            <a:r>
              <a:rPr lang="fr-FR" sz="2600" dirty="0">
                <a:latin typeface="+mj-lt"/>
              </a:rPr>
              <a:t>Min. 500 euros – max. 2.000 euros</a:t>
            </a:r>
            <a:endParaRPr lang="nl-BE" sz="2600" dirty="0">
              <a:latin typeface="+mj-lt"/>
            </a:endParaRPr>
          </a:p>
        </p:txBody>
      </p:sp>
      <p:pic>
        <p:nvPicPr>
          <p:cNvPr id="9" name="Afbeelding 8">
            <a:extLst>
              <a:ext uri="{FF2B5EF4-FFF2-40B4-BE49-F238E27FC236}">
                <a16:creationId xmlns:a16="http://schemas.microsoft.com/office/drawing/2014/main" id="{71FCEAD0-83ED-412D-A7B6-DEBE94AE0A5B}"/>
              </a:ext>
            </a:extLst>
          </p:cNvPr>
          <p:cNvPicPr>
            <a:picLocks noChangeAspect="1"/>
          </p:cNvPicPr>
          <p:nvPr/>
        </p:nvPicPr>
        <p:blipFill>
          <a:blip r:embed="rId3"/>
          <a:stretch>
            <a:fillRect/>
          </a:stretch>
        </p:blipFill>
        <p:spPr>
          <a:xfrm>
            <a:off x="10760668" y="5734275"/>
            <a:ext cx="1113374" cy="870456"/>
          </a:xfrm>
          <a:prstGeom prst="rect">
            <a:avLst/>
          </a:prstGeom>
        </p:spPr>
      </p:pic>
    </p:spTree>
    <p:extLst>
      <p:ext uri="{BB962C8B-B14F-4D97-AF65-F5344CB8AC3E}">
        <p14:creationId xmlns:p14="http://schemas.microsoft.com/office/powerpoint/2010/main" val="155709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Merksplas-Oreye">
            <a:extLst>
              <a:ext uri="{FF2B5EF4-FFF2-40B4-BE49-F238E27FC236}">
                <a16:creationId xmlns:a16="http://schemas.microsoft.com/office/drawing/2014/main" id="{0E85A741-21C8-478E-A03A-EF1DC640F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75" y="3764107"/>
            <a:ext cx="3534712" cy="1980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fpp-pff.be/sites/default/files/styles/large/public/2018-08/uitwisselingdinant_01.jpg?itok=gFqvjoCT">
            <a:extLst>
              <a:ext uri="{FF2B5EF4-FFF2-40B4-BE49-F238E27FC236}">
                <a16:creationId xmlns:a16="http://schemas.microsoft.com/office/drawing/2014/main" id="{420E56A5-F2AC-419C-B56A-7808EF7C9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695" y="1984217"/>
            <a:ext cx="5641203" cy="3760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orhout-Dinant">
            <a:extLst>
              <a:ext uri="{FF2B5EF4-FFF2-40B4-BE49-F238E27FC236}">
                <a16:creationId xmlns:a16="http://schemas.microsoft.com/office/drawing/2014/main" id="{BA95F009-A59C-4D33-878A-A90069EC8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3975" y="1984217"/>
            <a:ext cx="3429431" cy="2286288"/>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D71EB9D4-2BBD-4235-9A15-FAFB684CFE0E}"/>
              </a:ext>
            </a:extLst>
          </p:cNvPr>
          <p:cNvPicPr>
            <a:picLocks noChangeAspect="1"/>
          </p:cNvPicPr>
          <p:nvPr/>
        </p:nvPicPr>
        <p:blipFill>
          <a:blip r:embed="rId6"/>
          <a:stretch>
            <a:fillRect/>
          </a:stretch>
        </p:blipFill>
        <p:spPr>
          <a:xfrm>
            <a:off x="10760668" y="5734275"/>
            <a:ext cx="1113374" cy="870456"/>
          </a:xfrm>
          <a:prstGeom prst="rect">
            <a:avLst/>
          </a:prstGeom>
        </p:spPr>
      </p:pic>
    </p:spTree>
    <p:extLst>
      <p:ext uri="{BB962C8B-B14F-4D97-AF65-F5344CB8AC3E}">
        <p14:creationId xmlns:p14="http://schemas.microsoft.com/office/powerpoint/2010/main" val="153393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5FEEED6A-5F1B-4D4B-AD14-DFBB9081025D}"/>
              </a:ext>
            </a:extLst>
          </p:cNvPr>
          <p:cNvSpPr>
            <a:spLocks noGrp="1"/>
          </p:cNvSpPr>
          <p:nvPr>
            <p:ph type="body" idx="1"/>
          </p:nvPr>
        </p:nvSpPr>
        <p:spPr>
          <a:xfrm>
            <a:off x="839787" y="256381"/>
            <a:ext cx="5157787" cy="823912"/>
          </a:xfrm>
          <a:solidFill>
            <a:srgbClr val="EF3161"/>
          </a:solidFill>
        </p:spPr>
        <p:txBody>
          <a:bodyPr anchor="ctr">
            <a:noAutofit/>
          </a:bodyPr>
          <a:lstStyle/>
          <a:p>
            <a:pPr algn="ctr"/>
            <a:r>
              <a:rPr lang="nl-BE" sz="3000" dirty="0">
                <a:solidFill>
                  <a:schemeClr val="bg1"/>
                </a:solidFill>
              </a:rPr>
              <a:t>Mogelijkheden opleidingen duaal leren </a:t>
            </a:r>
          </a:p>
        </p:txBody>
      </p:sp>
      <p:sp>
        <p:nvSpPr>
          <p:cNvPr id="3" name="Tijdelijke aanduiding voor inhoud 2">
            <a:extLst>
              <a:ext uri="{FF2B5EF4-FFF2-40B4-BE49-F238E27FC236}">
                <a16:creationId xmlns:a16="http://schemas.microsoft.com/office/drawing/2014/main" id="{52077633-EFE8-4771-BD5F-1C2CCBD79E4B}"/>
              </a:ext>
            </a:extLst>
          </p:cNvPr>
          <p:cNvSpPr>
            <a:spLocks noGrp="1"/>
          </p:cNvSpPr>
          <p:nvPr>
            <p:ph sz="half" idx="2"/>
          </p:nvPr>
        </p:nvSpPr>
        <p:spPr>
          <a:xfrm>
            <a:off x="839786" y="1441820"/>
            <a:ext cx="5157787" cy="3684588"/>
          </a:xfrm>
        </p:spPr>
        <p:txBody>
          <a:bodyPr>
            <a:noAutofit/>
          </a:bodyPr>
          <a:lstStyle/>
          <a:p>
            <a:pPr marL="0" indent="0">
              <a:buNone/>
            </a:pPr>
            <a:r>
              <a:rPr lang="nl-BE" sz="2600" b="1" dirty="0">
                <a:solidFill>
                  <a:schemeClr val="bg1"/>
                </a:solidFill>
                <a:highlight>
                  <a:srgbClr val="EF3161"/>
                </a:highlight>
                <a:latin typeface="+mj-lt"/>
              </a:rPr>
              <a:t>Wat? </a:t>
            </a:r>
          </a:p>
          <a:p>
            <a:pPr marL="0" indent="0">
              <a:buNone/>
            </a:pPr>
            <a:r>
              <a:rPr lang="nl-BE" sz="2600" dirty="0">
                <a:latin typeface="+mj-lt"/>
              </a:rPr>
              <a:t>Ervaringsuitwisselingen voor groepen in opleidingscentrum of bedrijf</a:t>
            </a:r>
          </a:p>
          <a:p>
            <a:pPr marL="0" indent="0">
              <a:buNone/>
            </a:pPr>
            <a:r>
              <a:rPr lang="nl-BE" sz="2600" b="1" dirty="0">
                <a:solidFill>
                  <a:schemeClr val="bg1"/>
                </a:solidFill>
                <a:highlight>
                  <a:srgbClr val="EF3161"/>
                </a:highlight>
                <a:latin typeface="+mj-lt"/>
              </a:rPr>
              <a:t>Voor wie?</a:t>
            </a:r>
          </a:p>
          <a:p>
            <a:pPr marL="0" indent="0">
              <a:buNone/>
            </a:pPr>
            <a:r>
              <a:rPr lang="nl-BE" sz="2600" dirty="0">
                <a:latin typeface="+mj-lt"/>
              </a:rPr>
              <a:t>Opleidingen duaal leren</a:t>
            </a:r>
          </a:p>
          <a:p>
            <a:pPr marL="0" indent="0">
              <a:buNone/>
            </a:pPr>
            <a:r>
              <a:rPr lang="nl-BE" sz="2600" b="1" dirty="0">
                <a:solidFill>
                  <a:schemeClr val="bg1"/>
                </a:solidFill>
                <a:highlight>
                  <a:srgbClr val="EF3161"/>
                </a:highlight>
                <a:latin typeface="+mj-lt"/>
              </a:rPr>
              <a:t>Duur </a:t>
            </a:r>
          </a:p>
          <a:p>
            <a:pPr marL="0" indent="0">
              <a:buNone/>
            </a:pPr>
            <a:r>
              <a:rPr lang="nl-BE" sz="2600" dirty="0">
                <a:latin typeface="+mj-lt"/>
              </a:rPr>
              <a:t>Zelf te bepalen</a:t>
            </a:r>
          </a:p>
          <a:p>
            <a:pPr marL="0" indent="0">
              <a:buNone/>
            </a:pPr>
            <a:r>
              <a:rPr lang="nl-BE" sz="2600" b="1" dirty="0">
                <a:solidFill>
                  <a:schemeClr val="bg1"/>
                </a:solidFill>
                <a:highlight>
                  <a:srgbClr val="EF3161"/>
                </a:highlight>
                <a:latin typeface="+mj-lt"/>
              </a:rPr>
              <a:t>Beurs  </a:t>
            </a:r>
          </a:p>
          <a:p>
            <a:pPr marL="0" indent="0">
              <a:buNone/>
            </a:pPr>
            <a:r>
              <a:rPr lang="nl-BE" sz="2600" dirty="0">
                <a:latin typeface="+mj-lt"/>
              </a:rPr>
              <a:t>Max. 2.500 euro </a:t>
            </a:r>
            <a:endParaRPr lang="nl-BE" sz="2000" dirty="0"/>
          </a:p>
        </p:txBody>
      </p:sp>
      <p:sp>
        <p:nvSpPr>
          <p:cNvPr id="10" name="Tijdelijke aanduiding voor tekst 9">
            <a:extLst>
              <a:ext uri="{FF2B5EF4-FFF2-40B4-BE49-F238E27FC236}">
                <a16:creationId xmlns:a16="http://schemas.microsoft.com/office/drawing/2014/main" id="{A73BF581-F641-47FC-8094-F567BBFEEE42}"/>
              </a:ext>
            </a:extLst>
          </p:cNvPr>
          <p:cNvSpPr>
            <a:spLocks noGrp="1"/>
          </p:cNvSpPr>
          <p:nvPr>
            <p:ph type="body" sz="quarter" idx="3"/>
          </p:nvPr>
        </p:nvSpPr>
        <p:spPr>
          <a:xfrm>
            <a:off x="6194427" y="256381"/>
            <a:ext cx="5183188" cy="823912"/>
          </a:xfrm>
          <a:solidFill>
            <a:srgbClr val="1F4E79"/>
          </a:solidFill>
        </p:spPr>
        <p:txBody>
          <a:bodyPr>
            <a:normAutofit/>
          </a:bodyPr>
          <a:lstStyle/>
          <a:p>
            <a:pPr marR="0" lvl="0" algn="ctr" fontAlgn="base">
              <a:spcAft>
                <a:spcPct val="0"/>
              </a:spcAft>
              <a:buClrTx/>
              <a:buSzTx/>
              <a:tabLst/>
            </a:pPr>
            <a:r>
              <a:rPr lang="fr-FR" dirty="0">
                <a:solidFill>
                  <a:schemeClr val="bg1"/>
                </a:solidFill>
              </a:rPr>
              <a:t>Possibilités de formations en alternance</a:t>
            </a:r>
          </a:p>
        </p:txBody>
      </p:sp>
      <p:sp>
        <p:nvSpPr>
          <p:cNvPr id="11" name="Tijdelijke aanduiding voor inhoud 10">
            <a:extLst>
              <a:ext uri="{FF2B5EF4-FFF2-40B4-BE49-F238E27FC236}">
                <a16:creationId xmlns:a16="http://schemas.microsoft.com/office/drawing/2014/main" id="{47028466-88A2-4E1B-8DB7-38E91FD2E90F}"/>
              </a:ext>
            </a:extLst>
          </p:cNvPr>
          <p:cNvSpPr>
            <a:spLocks noGrp="1"/>
          </p:cNvSpPr>
          <p:nvPr>
            <p:ph sz="quarter" idx="4"/>
          </p:nvPr>
        </p:nvSpPr>
        <p:spPr>
          <a:xfrm>
            <a:off x="6194427" y="1441819"/>
            <a:ext cx="5873526" cy="4788859"/>
          </a:xfrm>
        </p:spPr>
        <p:txBody>
          <a:bodyPr>
            <a:noAutofit/>
          </a:bodyPr>
          <a:lstStyle/>
          <a:p>
            <a:pPr marL="0" indent="0">
              <a:buNone/>
            </a:pPr>
            <a:r>
              <a:rPr lang="fr-FR" sz="2600" b="1" dirty="0">
                <a:solidFill>
                  <a:schemeClr val="bg1"/>
                </a:solidFill>
                <a:highlight>
                  <a:srgbClr val="1F4E79"/>
                </a:highlight>
                <a:latin typeface="+mj-lt"/>
              </a:rPr>
              <a:t>Quoi?</a:t>
            </a:r>
          </a:p>
          <a:p>
            <a:pPr marL="0" indent="0">
              <a:buNone/>
            </a:pPr>
            <a:r>
              <a:rPr lang="fr-FR" sz="2600" dirty="0">
                <a:latin typeface="+mj-lt"/>
              </a:rPr>
              <a:t>Échange d'expériences pour des groupes dans des centres de formation ou des entreprises </a:t>
            </a:r>
          </a:p>
          <a:p>
            <a:pPr marL="0" indent="0">
              <a:lnSpc>
                <a:spcPct val="110000"/>
              </a:lnSpc>
              <a:buNone/>
            </a:pPr>
            <a:r>
              <a:rPr lang="fr-FR" sz="2600" b="1" dirty="0">
                <a:solidFill>
                  <a:schemeClr val="bg1"/>
                </a:solidFill>
                <a:highlight>
                  <a:srgbClr val="1F4E79"/>
                </a:highlight>
                <a:latin typeface="+mj-lt"/>
              </a:rPr>
              <a:t>Pour qui? </a:t>
            </a:r>
          </a:p>
          <a:p>
            <a:pPr marL="0" indent="0">
              <a:buNone/>
            </a:pPr>
            <a:r>
              <a:rPr lang="fr-FR" sz="2600" dirty="0">
                <a:latin typeface="+mj-lt"/>
              </a:rPr>
              <a:t>Des formations en alternance </a:t>
            </a:r>
          </a:p>
          <a:p>
            <a:pPr marL="0" indent="0">
              <a:buNone/>
            </a:pPr>
            <a:r>
              <a:rPr lang="fr-FR" sz="2600" b="1" dirty="0">
                <a:solidFill>
                  <a:schemeClr val="bg1"/>
                </a:solidFill>
                <a:highlight>
                  <a:srgbClr val="1F4E79"/>
                </a:highlight>
                <a:latin typeface="+mj-lt"/>
              </a:rPr>
              <a:t>Durée </a:t>
            </a:r>
          </a:p>
          <a:p>
            <a:pPr marL="0" indent="0">
              <a:buNone/>
            </a:pPr>
            <a:r>
              <a:rPr lang="fr-FR" sz="2600" dirty="0">
                <a:latin typeface="+mj-lt"/>
              </a:rPr>
              <a:t>À déterminer soi-même </a:t>
            </a:r>
          </a:p>
          <a:p>
            <a:pPr marL="0" indent="0">
              <a:buNone/>
            </a:pPr>
            <a:r>
              <a:rPr lang="fr-FR" sz="2600" b="1" dirty="0">
                <a:solidFill>
                  <a:schemeClr val="bg1"/>
                </a:solidFill>
                <a:highlight>
                  <a:srgbClr val="1F4E79"/>
                </a:highlight>
                <a:latin typeface="+mj-lt"/>
              </a:rPr>
              <a:t>Bourse </a:t>
            </a:r>
          </a:p>
          <a:p>
            <a:pPr marL="0" indent="0">
              <a:lnSpc>
                <a:spcPct val="100000"/>
              </a:lnSpc>
              <a:buNone/>
            </a:pPr>
            <a:r>
              <a:rPr lang="fr-FR" sz="2600" dirty="0">
                <a:latin typeface="+mj-lt"/>
              </a:rPr>
              <a:t>Max. 2.500 euros</a:t>
            </a:r>
            <a:endParaRPr lang="nl-BE" sz="2600" dirty="0">
              <a:latin typeface="+mj-lt"/>
            </a:endParaRPr>
          </a:p>
        </p:txBody>
      </p:sp>
      <p:pic>
        <p:nvPicPr>
          <p:cNvPr id="12" name="Afbeelding 11">
            <a:extLst>
              <a:ext uri="{FF2B5EF4-FFF2-40B4-BE49-F238E27FC236}">
                <a16:creationId xmlns:a16="http://schemas.microsoft.com/office/drawing/2014/main" id="{0146F71A-2FC3-43FC-9B66-E67FCCD8662D}"/>
              </a:ext>
            </a:extLst>
          </p:cNvPr>
          <p:cNvPicPr>
            <a:picLocks noChangeAspect="1"/>
          </p:cNvPicPr>
          <p:nvPr/>
        </p:nvPicPr>
        <p:blipFill>
          <a:blip r:embed="rId3"/>
          <a:stretch>
            <a:fillRect/>
          </a:stretch>
        </p:blipFill>
        <p:spPr>
          <a:xfrm>
            <a:off x="10760668" y="5734275"/>
            <a:ext cx="1113374" cy="870456"/>
          </a:xfrm>
          <a:prstGeom prst="rect">
            <a:avLst/>
          </a:prstGeom>
        </p:spPr>
      </p:pic>
    </p:spTree>
    <p:extLst>
      <p:ext uri="{BB962C8B-B14F-4D97-AF65-F5344CB8AC3E}">
        <p14:creationId xmlns:p14="http://schemas.microsoft.com/office/powerpoint/2010/main" val="398138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1A94745-A406-42F3-9B92-0721E9532160}"/>
              </a:ext>
            </a:extLst>
          </p:cNvPr>
          <p:cNvSpPr>
            <a:spLocks noGrp="1"/>
          </p:cNvSpPr>
          <p:nvPr>
            <p:ph type="body" idx="1"/>
          </p:nvPr>
        </p:nvSpPr>
        <p:spPr>
          <a:xfrm>
            <a:off x="839787" y="256381"/>
            <a:ext cx="5157787" cy="823912"/>
          </a:xfrm>
          <a:solidFill>
            <a:srgbClr val="EF3161"/>
          </a:solidFill>
        </p:spPr>
        <p:txBody>
          <a:bodyPr anchor="ctr">
            <a:noAutofit/>
          </a:bodyPr>
          <a:lstStyle/>
          <a:p>
            <a:pPr algn="ctr"/>
            <a:r>
              <a:rPr lang="nl-NL" sz="3000" dirty="0">
                <a:solidFill>
                  <a:schemeClr val="bg1"/>
                </a:solidFill>
              </a:rPr>
              <a:t>Uitwisseling voor leerkrachten en directie</a:t>
            </a:r>
            <a:endParaRPr lang="nl-BE" sz="3000" dirty="0">
              <a:solidFill>
                <a:schemeClr val="bg1"/>
              </a:solidFill>
            </a:endParaRPr>
          </a:p>
        </p:txBody>
      </p:sp>
      <p:sp>
        <p:nvSpPr>
          <p:cNvPr id="3" name="Tijdelijke aanduiding voor inhoud 2">
            <a:extLst>
              <a:ext uri="{FF2B5EF4-FFF2-40B4-BE49-F238E27FC236}">
                <a16:creationId xmlns:a16="http://schemas.microsoft.com/office/drawing/2014/main" id="{52077633-EFE8-4771-BD5F-1C2CCBD79E4B}"/>
              </a:ext>
            </a:extLst>
          </p:cNvPr>
          <p:cNvSpPr>
            <a:spLocks noGrp="1"/>
          </p:cNvSpPr>
          <p:nvPr>
            <p:ph sz="half" idx="2"/>
          </p:nvPr>
        </p:nvSpPr>
        <p:spPr>
          <a:xfrm>
            <a:off x="836612" y="1388656"/>
            <a:ext cx="5157787" cy="5469343"/>
          </a:xfrm>
        </p:spPr>
        <p:txBody>
          <a:bodyPr>
            <a:noAutofit/>
          </a:bodyPr>
          <a:lstStyle/>
          <a:p>
            <a:pPr marL="0" indent="0">
              <a:buNone/>
            </a:pPr>
            <a:r>
              <a:rPr lang="nl-BE" sz="2600" b="1" dirty="0">
                <a:solidFill>
                  <a:schemeClr val="bg1"/>
                </a:solidFill>
                <a:highlight>
                  <a:srgbClr val="EF3161"/>
                </a:highlight>
                <a:latin typeface="+mj-lt"/>
              </a:rPr>
              <a:t>Wat? </a:t>
            </a:r>
          </a:p>
          <a:p>
            <a:pPr marL="0" indent="0">
              <a:buNone/>
            </a:pPr>
            <a:r>
              <a:rPr lang="nl-BE" sz="2600" dirty="0">
                <a:latin typeface="+mj-lt"/>
              </a:rPr>
              <a:t>Observeren van vernieuwende praktijken en lesgeven in de andere school</a:t>
            </a:r>
          </a:p>
          <a:p>
            <a:pPr marL="0" indent="0">
              <a:buNone/>
            </a:pPr>
            <a:r>
              <a:rPr lang="nl-BE" sz="2600" b="1" dirty="0">
                <a:solidFill>
                  <a:schemeClr val="bg1"/>
                </a:solidFill>
                <a:highlight>
                  <a:srgbClr val="EF3161"/>
                </a:highlight>
                <a:latin typeface="+mj-lt"/>
              </a:rPr>
              <a:t>Voor wie?</a:t>
            </a:r>
          </a:p>
          <a:p>
            <a:pPr marL="0" indent="0">
              <a:buNone/>
            </a:pPr>
            <a:r>
              <a:rPr lang="nl-BE" sz="2600" dirty="0">
                <a:latin typeface="+mj-lt"/>
              </a:rPr>
              <a:t>Onderwijs</a:t>
            </a:r>
          </a:p>
          <a:p>
            <a:pPr marL="0" indent="0">
              <a:buNone/>
            </a:pPr>
            <a:r>
              <a:rPr lang="nl-BE" sz="2600" b="1" dirty="0">
                <a:solidFill>
                  <a:schemeClr val="bg1"/>
                </a:solidFill>
                <a:highlight>
                  <a:srgbClr val="EF3161"/>
                </a:highlight>
                <a:latin typeface="+mj-lt"/>
              </a:rPr>
              <a:t>Duur </a:t>
            </a:r>
          </a:p>
          <a:p>
            <a:pPr marL="0" indent="0">
              <a:buNone/>
            </a:pPr>
            <a:r>
              <a:rPr lang="nl-BE" sz="2600" dirty="0">
                <a:latin typeface="+mj-lt"/>
              </a:rPr>
              <a:t>Minimum 1 dag in elke gemeenschap, maar bij voorkeur ‘enige tijd’</a:t>
            </a:r>
          </a:p>
          <a:p>
            <a:pPr marL="0" indent="0">
              <a:buNone/>
            </a:pPr>
            <a:r>
              <a:rPr lang="nl-BE" sz="2600" b="1" dirty="0">
                <a:solidFill>
                  <a:schemeClr val="bg1"/>
                </a:solidFill>
                <a:highlight>
                  <a:srgbClr val="EF3161"/>
                </a:highlight>
                <a:latin typeface="+mj-lt"/>
              </a:rPr>
              <a:t>Beurs  </a:t>
            </a:r>
          </a:p>
          <a:p>
            <a:pPr marL="0" indent="0">
              <a:buNone/>
            </a:pPr>
            <a:r>
              <a:rPr lang="nl-BE" sz="2600" dirty="0">
                <a:latin typeface="+mj-lt"/>
              </a:rPr>
              <a:t>Max. 500 euro </a:t>
            </a:r>
            <a:endParaRPr lang="nl-BE" sz="2000" dirty="0"/>
          </a:p>
        </p:txBody>
      </p:sp>
      <p:sp>
        <p:nvSpPr>
          <p:cNvPr id="7" name="Tijdelijke aanduiding voor tekst 6">
            <a:extLst>
              <a:ext uri="{FF2B5EF4-FFF2-40B4-BE49-F238E27FC236}">
                <a16:creationId xmlns:a16="http://schemas.microsoft.com/office/drawing/2014/main" id="{5C8122A2-50CA-4DE0-B839-9BDCE3069087}"/>
              </a:ext>
            </a:extLst>
          </p:cNvPr>
          <p:cNvSpPr>
            <a:spLocks noGrp="1"/>
          </p:cNvSpPr>
          <p:nvPr>
            <p:ph type="body" sz="quarter" idx="3"/>
          </p:nvPr>
        </p:nvSpPr>
        <p:spPr>
          <a:xfrm>
            <a:off x="6194428" y="256381"/>
            <a:ext cx="5183188" cy="823912"/>
          </a:xfrm>
          <a:solidFill>
            <a:srgbClr val="1F4E79"/>
          </a:solidFill>
        </p:spPr>
        <p:txBody>
          <a:bodyPr>
            <a:noAutofit/>
          </a:bodyPr>
          <a:lstStyle/>
          <a:p>
            <a:pPr algn="ctr"/>
            <a:r>
              <a:rPr lang="fr-FR" sz="3000" dirty="0">
                <a:solidFill>
                  <a:schemeClr val="bg1"/>
                </a:solidFill>
              </a:rPr>
              <a:t>Des échanges pour enseignants et directions</a:t>
            </a:r>
            <a:endParaRPr lang="nl-BE" sz="3000" dirty="0">
              <a:solidFill>
                <a:schemeClr val="bg1"/>
              </a:solidFill>
            </a:endParaRPr>
          </a:p>
        </p:txBody>
      </p:sp>
      <p:sp>
        <p:nvSpPr>
          <p:cNvPr id="8" name="Tijdelijke aanduiding voor inhoud 7">
            <a:extLst>
              <a:ext uri="{FF2B5EF4-FFF2-40B4-BE49-F238E27FC236}">
                <a16:creationId xmlns:a16="http://schemas.microsoft.com/office/drawing/2014/main" id="{31AF3832-6716-49FE-A9A1-740F88B96AA2}"/>
              </a:ext>
            </a:extLst>
          </p:cNvPr>
          <p:cNvSpPr>
            <a:spLocks noGrp="1"/>
          </p:cNvSpPr>
          <p:nvPr>
            <p:ph sz="quarter" idx="4"/>
          </p:nvPr>
        </p:nvSpPr>
        <p:spPr>
          <a:xfrm>
            <a:off x="6194428" y="1388655"/>
            <a:ext cx="5183188" cy="5341753"/>
          </a:xfrm>
        </p:spPr>
        <p:txBody>
          <a:bodyPr>
            <a:normAutofit/>
          </a:bodyPr>
          <a:lstStyle/>
          <a:p>
            <a:pPr marL="0" indent="0">
              <a:buNone/>
            </a:pPr>
            <a:r>
              <a:rPr lang="fr-FR" sz="2600" b="1" dirty="0">
                <a:solidFill>
                  <a:schemeClr val="bg1"/>
                </a:solidFill>
                <a:highlight>
                  <a:srgbClr val="1F4E79"/>
                </a:highlight>
                <a:latin typeface="+mj-lt"/>
              </a:rPr>
              <a:t>Quoi? </a:t>
            </a:r>
          </a:p>
          <a:p>
            <a:pPr marL="0" indent="0">
              <a:buNone/>
            </a:pPr>
            <a:r>
              <a:rPr lang="fr-FR" sz="2600" dirty="0">
                <a:latin typeface="+mj-lt"/>
              </a:rPr>
              <a:t>Observer des pratiques innovantes et enseigner dans l'autre établissement scolaire </a:t>
            </a:r>
          </a:p>
          <a:p>
            <a:pPr marL="0" indent="0">
              <a:buNone/>
            </a:pPr>
            <a:r>
              <a:rPr lang="fr-FR" sz="2600" b="1" dirty="0">
                <a:solidFill>
                  <a:schemeClr val="bg1"/>
                </a:solidFill>
                <a:highlight>
                  <a:srgbClr val="1F4E79"/>
                </a:highlight>
                <a:latin typeface="+mj-lt"/>
              </a:rPr>
              <a:t>Pour qui? </a:t>
            </a:r>
          </a:p>
          <a:p>
            <a:pPr marL="0" indent="0">
              <a:buNone/>
            </a:pPr>
            <a:r>
              <a:rPr lang="fr-FR" sz="2600" dirty="0">
                <a:latin typeface="+mj-lt"/>
              </a:rPr>
              <a:t>Éducation </a:t>
            </a:r>
          </a:p>
          <a:p>
            <a:pPr marL="0" indent="0">
              <a:buNone/>
            </a:pPr>
            <a:r>
              <a:rPr lang="fr-FR" sz="2600" b="1" dirty="0">
                <a:solidFill>
                  <a:schemeClr val="bg1"/>
                </a:solidFill>
                <a:highlight>
                  <a:srgbClr val="1F4E79"/>
                </a:highlight>
                <a:latin typeface="+mj-lt"/>
              </a:rPr>
              <a:t>Durée </a:t>
            </a:r>
          </a:p>
          <a:p>
            <a:pPr marL="0" indent="0">
              <a:buNone/>
            </a:pPr>
            <a:r>
              <a:rPr lang="fr-FR" sz="2600" dirty="0">
                <a:latin typeface="+mj-lt"/>
              </a:rPr>
              <a:t>Minimum 1 jour dans chaque communauté, mais de préférence ‘une certaine durée’ </a:t>
            </a:r>
          </a:p>
          <a:p>
            <a:pPr marL="0" indent="0">
              <a:buNone/>
            </a:pPr>
            <a:r>
              <a:rPr lang="fr-FR" sz="2600" b="1" dirty="0">
                <a:solidFill>
                  <a:schemeClr val="bg1"/>
                </a:solidFill>
                <a:highlight>
                  <a:srgbClr val="1F4E79"/>
                </a:highlight>
                <a:latin typeface="+mj-lt"/>
              </a:rPr>
              <a:t>Bourse </a:t>
            </a:r>
          </a:p>
          <a:p>
            <a:pPr marL="0" indent="0">
              <a:buNone/>
            </a:pPr>
            <a:r>
              <a:rPr lang="fr-FR" sz="2600" dirty="0">
                <a:latin typeface="+mj-lt"/>
              </a:rPr>
              <a:t>Max. 500 euros</a:t>
            </a:r>
            <a:endParaRPr lang="nl-BE" sz="2600" dirty="0">
              <a:latin typeface="+mj-lt"/>
            </a:endParaRPr>
          </a:p>
        </p:txBody>
      </p:sp>
      <p:pic>
        <p:nvPicPr>
          <p:cNvPr id="5" name="Afbeelding 4">
            <a:extLst>
              <a:ext uri="{FF2B5EF4-FFF2-40B4-BE49-F238E27FC236}">
                <a16:creationId xmlns:a16="http://schemas.microsoft.com/office/drawing/2014/main" id="{5C0E2CF1-2D4E-4685-96BC-63D73E7868A6}"/>
              </a:ext>
            </a:extLst>
          </p:cNvPr>
          <p:cNvPicPr>
            <a:picLocks noChangeAspect="1"/>
          </p:cNvPicPr>
          <p:nvPr/>
        </p:nvPicPr>
        <p:blipFill>
          <a:blip r:embed="rId3"/>
          <a:stretch>
            <a:fillRect/>
          </a:stretch>
        </p:blipFill>
        <p:spPr>
          <a:xfrm>
            <a:off x="10760668" y="5734275"/>
            <a:ext cx="1113374" cy="870456"/>
          </a:xfrm>
          <a:prstGeom prst="rect">
            <a:avLst/>
          </a:prstGeom>
        </p:spPr>
      </p:pic>
    </p:spTree>
    <p:extLst>
      <p:ext uri="{BB962C8B-B14F-4D97-AF65-F5344CB8AC3E}">
        <p14:creationId xmlns:p14="http://schemas.microsoft.com/office/powerpoint/2010/main" val="92270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2077633-EFE8-4771-BD5F-1C2CCBD79E4B}"/>
              </a:ext>
            </a:extLst>
          </p:cNvPr>
          <p:cNvSpPr>
            <a:spLocks noGrp="1"/>
          </p:cNvSpPr>
          <p:nvPr>
            <p:ph sz="half" idx="1"/>
          </p:nvPr>
        </p:nvSpPr>
        <p:spPr/>
        <p:txBody>
          <a:bodyPr>
            <a:noAutofit/>
          </a:bodyPr>
          <a:lstStyle/>
          <a:p>
            <a:pPr marL="0" indent="0">
              <a:buNone/>
            </a:pPr>
            <a:r>
              <a:rPr lang="nl-NL" sz="2600" b="1" dirty="0">
                <a:solidFill>
                  <a:schemeClr val="bg1"/>
                </a:solidFill>
                <a:highlight>
                  <a:srgbClr val="EF3161"/>
                </a:highlight>
                <a:latin typeface="+mj-lt"/>
              </a:rPr>
              <a:t>D</a:t>
            </a:r>
            <a:r>
              <a:rPr lang="nl-BE" sz="2600" b="1" dirty="0" err="1">
                <a:solidFill>
                  <a:schemeClr val="bg1"/>
                </a:solidFill>
                <a:highlight>
                  <a:srgbClr val="EF3161"/>
                </a:highlight>
                <a:latin typeface="+mj-lt"/>
              </a:rPr>
              <a:t>eadline</a:t>
            </a:r>
            <a:endParaRPr lang="nl-BE" sz="2600" b="1" dirty="0">
              <a:solidFill>
                <a:schemeClr val="bg1"/>
              </a:solidFill>
              <a:highlight>
                <a:srgbClr val="EF3161"/>
              </a:highlight>
              <a:latin typeface="+mj-lt"/>
            </a:endParaRPr>
          </a:p>
          <a:p>
            <a:pPr marL="0" indent="0">
              <a:buNone/>
            </a:pPr>
            <a:r>
              <a:rPr lang="nl-BE" sz="2600" dirty="0">
                <a:latin typeface="+mj-lt"/>
              </a:rPr>
              <a:t>Eén oproep per jaar, t</a:t>
            </a:r>
            <a:r>
              <a:rPr lang="nl-NL" sz="2600" dirty="0" err="1">
                <a:latin typeface="+mj-lt"/>
              </a:rPr>
              <a:t>weede</a:t>
            </a:r>
            <a:r>
              <a:rPr lang="nl-NL" sz="2600" dirty="0">
                <a:latin typeface="+mj-lt"/>
              </a:rPr>
              <a:t> helft april 2024</a:t>
            </a:r>
            <a:endParaRPr lang="nl-BE" sz="2600" dirty="0">
              <a:latin typeface="+mj-lt"/>
            </a:endParaRPr>
          </a:p>
          <a:p>
            <a:pPr marL="0" indent="0">
              <a:buNone/>
            </a:pPr>
            <a:r>
              <a:rPr lang="nl-NL" sz="2600" dirty="0">
                <a:latin typeface="+mj-lt"/>
              </a:rPr>
              <a:t>Deadline </a:t>
            </a:r>
            <a:r>
              <a:rPr lang="nl-NL" sz="2600" dirty="0">
                <a:solidFill>
                  <a:srgbClr val="EF3161"/>
                </a:solidFill>
                <a:latin typeface="+mj-lt"/>
              </a:rPr>
              <a:t>midden oktober 2024</a:t>
            </a:r>
            <a:endParaRPr lang="nl-BE" sz="2600" dirty="0">
              <a:solidFill>
                <a:srgbClr val="EF3161"/>
              </a:solidFill>
              <a:latin typeface="+mj-lt"/>
            </a:endParaRPr>
          </a:p>
          <a:p>
            <a:pPr marL="0" indent="0">
              <a:buNone/>
            </a:pPr>
            <a:r>
              <a:rPr lang="nl-BE" sz="2600" b="1" dirty="0">
                <a:solidFill>
                  <a:schemeClr val="bg1"/>
                </a:solidFill>
                <a:highlight>
                  <a:srgbClr val="EF3161"/>
                </a:highlight>
                <a:latin typeface="+mj-lt"/>
              </a:rPr>
              <a:t>Aanvraagformulier en extra informatie</a:t>
            </a:r>
          </a:p>
          <a:p>
            <a:pPr marL="0" indent="0">
              <a:buNone/>
            </a:pPr>
            <a:r>
              <a:rPr lang="nl-BE" sz="2600" dirty="0">
                <a:latin typeface="+mj-lt"/>
                <a:hlinkClick r:id="rId3">
                  <a:extLst>
                    <a:ext uri="{A12FA001-AC4F-418D-AE19-62706E023703}">
                      <ahyp:hlinkClr xmlns:ahyp="http://schemas.microsoft.com/office/drawing/2018/hyperlinkcolor" val="tx"/>
                    </a:ext>
                  </a:extLst>
                </a:hlinkClick>
              </a:rPr>
              <a:t>www.fpp-pff.be</a:t>
            </a:r>
            <a:r>
              <a:rPr lang="nl-BE" sz="2600" dirty="0">
                <a:latin typeface="+mj-lt"/>
              </a:rPr>
              <a:t>    </a:t>
            </a:r>
          </a:p>
          <a:p>
            <a:pPr marL="0" indent="0">
              <a:buNone/>
            </a:pPr>
            <a:r>
              <a:rPr lang="nl-BE" sz="2600" dirty="0">
                <a:latin typeface="+mj-lt"/>
              </a:rPr>
              <a:t>Tip: Schrijf je in op de nieuwsbrief  </a:t>
            </a:r>
          </a:p>
          <a:p>
            <a:pPr marL="0" indent="0">
              <a:buNone/>
            </a:pPr>
            <a:r>
              <a:rPr lang="nl-NL" sz="2600" dirty="0">
                <a:latin typeface="+mj-lt"/>
              </a:rPr>
              <a:t>Tip: </a:t>
            </a:r>
            <a:r>
              <a:rPr lang="nl-NL" sz="2600" dirty="0">
                <a:latin typeface="+mj-lt"/>
                <a:hlinkClick r:id="rId4">
                  <a:extLst>
                    <a:ext uri="{A12FA001-AC4F-418D-AE19-62706E023703}">
                      <ahyp:hlinkClr xmlns:ahyp="http://schemas.microsoft.com/office/drawing/2018/hyperlinkcolor" val="tx"/>
                    </a:ext>
                  </a:extLst>
                </a:hlinkClick>
              </a:rPr>
              <a:t>https://swap-swap.be/nl/</a:t>
            </a:r>
            <a:r>
              <a:rPr lang="nl-NL" sz="2600" dirty="0">
                <a:latin typeface="+mj-lt"/>
              </a:rPr>
              <a:t> </a:t>
            </a:r>
            <a:endParaRPr lang="nl-BE" sz="2600" dirty="0">
              <a:latin typeface="+mj-lt"/>
            </a:endParaRPr>
          </a:p>
        </p:txBody>
      </p:sp>
      <p:sp>
        <p:nvSpPr>
          <p:cNvPr id="9" name="Tijdelijke aanduiding voor inhoud 8">
            <a:extLst>
              <a:ext uri="{FF2B5EF4-FFF2-40B4-BE49-F238E27FC236}">
                <a16:creationId xmlns:a16="http://schemas.microsoft.com/office/drawing/2014/main" id="{B8B09677-A482-4E62-A933-8444895E94B9}"/>
              </a:ext>
            </a:extLst>
          </p:cNvPr>
          <p:cNvSpPr>
            <a:spLocks noGrp="1"/>
          </p:cNvSpPr>
          <p:nvPr>
            <p:ph sz="half" idx="2"/>
          </p:nvPr>
        </p:nvSpPr>
        <p:spPr/>
        <p:txBody>
          <a:bodyPr/>
          <a:lstStyle/>
          <a:p>
            <a:pPr marL="0" indent="0">
              <a:lnSpc>
                <a:spcPct val="100000"/>
              </a:lnSpc>
              <a:spcBef>
                <a:spcPts val="600"/>
              </a:spcBef>
              <a:buNone/>
            </a:pPr>
            <a:r>
              <a:rPr lang="fr-FR" sz="2600" b="1" dirty="0">
                <a:solidFill>
                  <a:schemeClr val="bg1"/>
                </a:solidFill>
                <a:highlight>
                  <a:srgbClr val="1F4E79"/>
                </a:highlight>
                <a:latin typeface="+mj-lt"/>
              </a:rPr>
              <a:t>Date limite </a:t>
            </a:r>
            <a:br>
              <a:rPr lang="fr-FR" sz="2600" b="1" dirty="0">
                <a:solidFill>
                  <a:schemeClr val="bg1"/>
                </a:solidFill>
                <a:highlight>
                  <a:srgbClr val="EF3161"/>
                </a:highlight>
                <a:latin typeface="+mj-lt"/>
              </a:rPr>
            </a:br>
            <a:r>
              <a:rPr lang="fr-FR" sz="2600" dirty="0">
                <a:latin typeface="+mj-lt"/>
              </a:rPr>
              <a:t>Un appel par an, deuxième moitié d'avril 2024 </a:t>
            </a:r>
          </a:p>
          <a:p>
            <a:pPr marL="0" indent="0">
              <a:lnSpc>
                <a:spcPct val="100000"/>
              </a:lnSpc>
              <a:spcBef>
                <a:spcPts val="600"/>
              </a:spcBef>
              <a:buNone/>
            </a:pPr>
            <a:r>
              <a:rPr lang="fr-FR" sz="2600" dirty="0">
                <a:latin typeface="+mj-lt"/>
              </a:rPr>
              <a:t>Date-limite: </a:t>
            </a:r>
            <a:r>
              <a:rPr lang="fr-FR" sz="2600" dirty="0">
                <a:solidFill>
                  <a:srgbClr val="1F4E79"/>
                </a:solidFill>
                <a:latin typeface="+mj-lt"/>
              </a:rPr>
              <a:t>mi-octobre 2024</a:t>
            </a:r>
          </a:p>
          <a:p>
            <a:pPr marL="0" indent="0">
              <a:spcBef>
                <a:spcPts val="600"/>
              </a:spcBef>
              <a:buNone/>
            </a:pPr>
            <a:r>
              <a:rPr lang="fr-FR" sz="2600" b="1" dirty="0">
                <a:solidFill>
                  <a:schemeClr val="bg1"/>
                </a:solidFill>
                <a:highlight>
                  <a:srgbClr val="1F4E79"/>
                </a:highlight>
                <a:latin typeface="+mj-lt"/>
              </a:rPr>
              <a:t>Formulaire de demande et informations supplémentaires</a:t>
            </a:r>
          </a:p>
          <a:p>
            <a:pPr marL="0" indent="0">
              <a:lnSpc>
                <a:spcPct val="100000"/>
              </a:lnSpc>
              <a:spcBef>
                <a:spcPts val="600"/>
              </a:spcBef>
              <a:buNone/>
            </a:pPr>
            <a:r>
              <a:rPr lang="fr-FR" sz="2600" dirty="0">
                <a:latin typeface="+mj-lt"/>
                <a:hlinkClick r:id="rId3">
                  <a:extLst>
                    <a:ext uri="{A12FA001-AC4F-418D-AE19-62706E023703}">
                      <ahyp:hlinkClr xmlns:ahyp="http://schemas.microsoft.com/office/drawing/2018/hyperlinkcolor" val="tx"/>
                    </a:ext>
                  </a:extLst>
                </a:hlinkClick>
              </a:rPr>
              <a:t>www.fpp-pff.be</a:t>
            </a:r>
            <a:r>
              <a:rPr lang="fr-FR" sz="2600" dirty="0">
                <a:latin typeface="+mj-lt"/>
              </a:rPr>
              <a:t> </a:t>
            </a:r>
          </a:p>
          <a:p>
            <a:pPr marL="0" indent="0">
              <a:lnSpc>
                <a:spcPct val="100000"/>
              </a:lnSpc>
              <a:spcBef>
                <a:spcPts val="600"/>
              </a:spcBef>
              <a:buNone/>
            </a:pPr>
            <a:r>
              <a:rPr lang="fr-FR" sz="2600" dirty="0">
                <a:latin typeface="+mj-lt"/>
              </a:rPr>
              <a:t>Astuce: Inscrivez-vous à la newsletter Astuce: </a:t>
            </a:r>
            <a:r>
              <a:rPr lang="fr-FR" sz="2600" dirty="0">
                <a:latin typeface="+mj-lt"/>
                <a:hlinkClick r:id="rId5">
                  <a:extLst>
                    <a:ext uri="{A12FA001-AC4F-418D-AE19-62706E023703}">
                      <ahyp:hlinkClr xmlns:ahyp="http://schemas.microsoft.com/office/drawing/2018/hyperlinkcolor" val="tx"/>
                    </a:ext>
                  </a:extLst>
                </a:hlinkClick>
              </a:rPr>
              <a:t>https://swap-swap.be/fr/</a:t>
            </a:r>
            <a:endParaRPr lang="nl-BE" sz="2600" dirty="0">
              <a:latin typeface="+mj-lt"/>
            </a:endParaRPr>
          </a:p>
        </p:txBody>
      </p:sp>
      <p:pic>
        <p:nvPicPr>
          <p:cNvPr id="5" name="Afbeelding 4">
            <a:extLst>
              <a:ext uri="{FF2B5EF4-FFF2-40B4-BE49-F238E27FC236}">
                <a16:creationId xmlns:a16="http://schemas.microsoft.com/office/drawing/2014/main" id="{90926E53-1988-4A90-BE7F-BEA79298961B}"/>
              </a:ext>
            </a:extLst>
          </p:cNvPr>
          <p:cNvPicPr>
            <a:picLocks noChangeAspect="1"/>
          </p:cNvPicPr>
          <p:nvPr/>
        </p:nvPicPr>
        <p:blipFill>
          <a:blip r:embed="rId6"/>
          <a:stretch>
            <a:fillRect/>
          </a:stretch>
        </p:blipFill>
        <p:spPr>
          <a:xfrm>
            <a:off x="10760668" y="5734275"/>
            <a:ext cx="1113374" cy="870456"/>
          </a:xfrm>
          <a:prstGeom prst="rect">
            <a:avLst/>
          </a:prstGeom>
        </p:spPr>
      </p:pic>
      <p:sp>
        <p:nvSpPr>
          <p:cNvPr id="10" name="Titel 1">
            <a:extLst>
              <a:ext uri="{FF2B5EF4-FFF2-40B4-BE49-F238E27FC236}">
                <a16:creationId xmlns:a16="http://schemas.microsoft.com/office/drawing/2014/main" id="{E3FDA624-8364-4A09-B497-02E0A5A9F373}"/>
              </a:ext>
            </a:extLst>
          </p:cNvPr>
          <p:cNvSpPr>
            <a:spLocks noGrp="1"/>
          </p:cNvSpPr>
          <p:nvPr>
            <p:ph type="title"/>
          </p:nvPr>
        </p:nvSpPr>
        <p:spPr>
          <a:xfrm>
            <a:off x="838200" y="365125"/>
            <a:ext cx="10515600" cy="1325563"/>
          </a:xfrm>
        </p:spPr>
        <p:txBody>
          <a:bodyPr/>
          <a:lstStyle/>
          <a:p>
            <a:r>
              <a:rPr lang="nl-NL" dirty="0"/>
              <a:t>Scholen switch – </a:t>
            </a:r>
            <a:r>
              <a:rPr lang="nl-NL" dirty="0" err="1"/>
              <a:t>Échanges</a:t>
            </a:r>
            <a:r>
              <a:rPr lang="nl-NL" dirty="0"/>
              <a:t> </a:t>
            </a:r>
            <a:r>
              <a:rPr lang="nl-NL" dirty="0" err="1"/>
              <a:t>entre</a:t>
            </a:r>
            <a:r>
              <a:rPr lang="nl-NL" dirty="0"/>
              <a:t> </a:t>
            </a:r>
            <a:r>
              <a:rPr lang="nl-NL" dirty="0" err="1"/>
              <a:t>écoles</a:t>
            </a:r>
            <a:r>
              <a:rPr lang="nl-NL" dirty="0"/>
              <a:t> </a:t>
            </a:r>
            <a:endParaRPr lang="nl-BE" sz="2400" dirty="0"/>
          </a:p>
        </p:txBody>
      </p:sp>
    </p:spTree>
    <p:extLst>
      <p:ext uri="{BB962C8B-B14F-4D97-AF65-F5344CB8AC3E}">
        <p14:creationId xmlns:p14="http://schemas.microsoft.com/office/powerpoint/2010/main" val="23607343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al">
  <a:themeElements>
    <a:clrScheme name="Aangepast 5">
      <a:dk1>
        <a:sysClr val="windowText" lastClr="000000"/>
      </a:dk1>
      <a:lt1>
        <a:sysClr val="window" lastClr="FFFFFF"/>
      </a:lt1>
      <a:dk2>
        <a:srgbClr val="EF3161"/>
      </a:dk2>
      <a:lt2>
        <a:srgbClr val="DFE3E5"/>
      </a:lt2>
      <a:accent1>
        <a:srgbClr val="EF3161"/>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Breedbeeld</PresentationFormat>
  <Paragraphs>102</Paragraphs>
  <Slides>8</Slides>
  <Notes>7</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8</vt:i4>
      </vt:variant>
    </vt:vector>
  </HeadingPairs>
  <TitlesOfParts>
    <vt:vector size="17" baseType="lpstr">
      <vt:lpstr>Arial</vt:lpstr>
      <vt:lpstr>Calibri</vt:lpstr>
      <vt:lpstr>Calibri Light</vt:lpstr>
      <vt:lpstr>Tw Cen MT</vt:lpstr>
      <vt:lpstr>Tw Cen MT Condensed</vt:lpstr>
      <vt:lpstr>Wingdings 3</vt:lpstr>
      <vt:lpstr>Kantoorthema</vt:lpstr>
      <vt:lpstr>Integraal</vt:lpstr>
      <vt:lpstr>1_Kantoorthema</vt:lpstr>
      <vt:lpstr>EPAS Scholen Switch – Échanges entre écoles </vt:lpstr>
      <vt:lpstr>Scholen switch – Échanges entre écoles </vt:lpstr>
      <vt:lpstr>PowerPoint-presentatie</vt:lpstr>
      <vt:lpstr> </vt:lpstr>
      <vt:lpstr>PowerPoint-presentatie</vt:lpstr>
      <vt:lpstr>PowerPoint-presentatie</vt:lpstr>
      <vt:lpstr>PowerPoint-presentatie</vt:lpstr>
      <vt:lpstr>Scholen switch – Échanges entre écoles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EPAS Scholen Switch – Échanges entre écoles</dc:title>
  <dc:creator>Thomas Vandenberghe | Europahuis</dc:creator>
  <cp:lastModifiedBy>Thomas Vandenberghe | Europahuis</cp:lastModifiedBy>
  <cp:revision>2</cp:revision>
  <dcterms:created xsi:type="dcterms:W3CDTF">2024-01-30T12:36:30Z</dcterms:created>
  <dcterms:modified xsi:type="dcterms:W3CDTF">2024-01-30T12:37:23Z</dcterms:modified>
</cp:coreProperties>
</file>